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Nuni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6.xml"/><Relationship Id="rId55" Type="http://schemas.openxmlformats.org/officeDocument/2006/relationships/font" Target="fonts/Nunito-boldItalic.fntdata"/><Relationship Id="rId10" Type="http://schemas.openxmlformats.org/officeDocument/2006/relationships/slide" Target="slides/slide5.xml"/><Relationship Id="rId54"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0b6d3b44f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0b6d3b44f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0b6d3b44f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0b6d3b44f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0b6d3b44f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0b6d3b44f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0b6d3b44f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0b6d3b44f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0b6d3b44f_0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0b6d3b44f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0b6d3b44f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0b6d3b44f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0b6d3b44f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0b6d3b44f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0b6d3b44f_0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0b6d3b44f_0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0b6d3b44f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a0b6d3b44f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0b655d06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0b655d06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0b6d3b44f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0b6d3b44f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0b6d3b44f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0b6d3b44f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0b655d0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a0b655d0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0b6d3b44f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0b6d3b44f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0b6d3b44f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a0b6d3b44f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does this work?</a:t>
            </a:r>
            <a:endParaRPr/>
          </a:p>
          <a:p>
            <a:pPr indent="0" lvl="0" marL="0" rtl="0" algn="l">
              <a:spcBef>
                <a:spcPts val="0"/>
              </a:spcBef>
              <a:spcAft>
                <a:spcPts val="0"/>
              </a:spcAft>
              <a:buNone/>
            </a:pPr>
            <a:r>
              <a:rPr lang="en"/>
              <a:t>Gradient pruning prunes the weights gradients with respect to whose are negligible as these weights do not cause more change the loss function so they must not be that important.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0b655d06f_15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a0b655d06f_15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a0b6d3b44f_0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a0b6d3b44f_0_1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a0b6d3b44f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a0b6d3b44f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0b6d3b44f_0_13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0b6d3b44f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a0b6d3b44f_0_1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a0b6d3b44f_0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a0b655d06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a0b655d06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0b655d06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0b655d06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a0b655d06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a0b655d06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a0b655d06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a0b655d06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a0b655d06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a0b655d06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a0b6d3b44f_0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a0b6d3b44f_0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0b655d06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a0b655d06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a0b655d06f_15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a0b655d06f_15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0b6d3b44f_0_13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0b6d3b44f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a0b655d06f_15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a0b655d06f_15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0b6d3b44f_0_1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a0b6d3b44f_0_1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a0b6d3b44f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a0b6d3b44f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0b655d06f_15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a0b655d06f_15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0b655d06f_15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a0b655d06f_15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a0b655d06f_15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a0b655d06f_15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a0b655d06f_15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a0b655d06f_15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0b6d3b44f_0_13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0b6d3b44f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0b655d06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0b655d06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0b655d0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0b655d0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0b6d3b44f_0_13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0b6d3b44f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0b6d3b44f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0b6d3b44f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drive.google.com/file/d/1aXPbppuOeC-iiSthDBqmgZS6BDxYbf6n/view" TargetMode="Externa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drive.google.com/file/d/1ThHWEs1wJyZaqjbcl9oRTjOQzxpBmgDb/view" TargetMode="External"/><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github.com/Statistical-Methods-in-AI-Monsoon-2023/project-optimal-brain-damage" TargetMode="External"/><Relationship Id="rId4" Type="http://schemas.openxmlformats.org/officeDocument/2006/relationships/hyperlink" Target="https://pickled-wallaby-800.notion.site/Documentation-630d93bc52214cb5aedfc667b5e5554e?pvs=4" TargetMode="External"/><Relationship Id="rId5" Type="http://schemas.openxmlformats.org/officeDocument/2006/relationships/hyperlink" Target="https://wandb.ai/optimalbraindamage/project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drive.google.com/file/d/1WIUOOcl7va89skel2UFJTJ0FNqgrtFs0/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265175" y="1683950"/>
            <a:ext cx="84876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Compression of NMT Models </a:t>
            </a:r>
            <a:endParaRPr/>
          </a:p>
          <a:p>
            <a:pPr indent="0" lvl="0" marL="0" rtl="0" algn="ctr">
              <a:spcBef>
                <a:spcPts val="0"/>
              </a:spcBef>
              <a:spcAft>
                <a:spcPts val="0"/>
              </a:spcAft>
              <a:buNone/>
            </a:pPr>
            <a:r>
              <a:rPr lang="en"/>
              <a:t>Via</a:t>
            </a:r>
            <a:endParaRPr/>
          </a:p>
          <a:p>
            <a:pPr indent="0" lvl="0" marL="0" rtl="0" algn="ctr">
              <a:spcBef>
                <a:spcPts val="0"/>
              </a:spcBef>
              <a:spcAft>
                <a:spcPts val="0"/>
              </a:spcAft>
              <a:buNone/>
            </a:pPr>
            <a:r>
              <a:rPr lang="en"/>
              <a:t> Pruning</a:t>
            </a:r>
            <a:endParaRPr/>
          </a:p>
          <a:p>
            <a:pPr indent="0" lvl="0" marL="0" rtl="0" algn="ctr">
              <a:spcBef>
                <a:spcPts val="0"/>
              </a:spcBef>
              <a:spcAft>
                <a:spcPts val="0"/>
              </a:spcAft>
              <a:buNone/>
            </a:pPr>
            <a:r>
              <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 Optimal Brain Damage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6" name="Shape 186"/>
        <p:cNvGrpSpPr/>
        <p:nvPr/>
      </p:nvGrpSpPr>
      <p:grpSpPr>
        <a:xfrm>
          <a:off x="0" y="0"/>
          <a:ext cx="0" cy="0"/>
          <a:chOff x="0" y="0"/>
          <a:chExt cx="0" cy="0"/>
        </a:xfrm>
      </p:grpSpPr>
      <p:pic>
        <p:nvPicPr>
          <p:cNvPr id="187" name="Google Shape;187;p22" title="class-uniform.mp4">
            <a:hlinkClick r:id="rId3"/>
          </p:cNvPr>
          <p:cNvPicPr preferRelativeResize="0"/>
          <p:nvPr/>
        </p:nvPicPr>
        <p:blipFill>
          <a:blip r:embed="rId4">
            <a:alphaModFix/>
          </a:blip>
          <a:stretch>
            <a:fillRect/>
          </a:stretch>
        </p:blipFill>
        <p:spPr>
          <a:xfrm>
            <a:off x="975225"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819150" y="6996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these pruning schemes with baseline</a:t>
            </a:r>
            <a:endParaRPr/>
          </a:p>
        </p:txBody>
      </p:sp>
      <p:sp>
        <p:nvSpPr>
          <p:cNvPr id="193" name="Google Shape;193;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440"/>
              <a:buNone/>
            </a:pPr>
            <a:r>
              <a:rPr b="1" lang="en" sz="1320">
                <a:latin typeface="Arial"/>
                <a:ea typeface="Arial"/>
                <a:cs typeface="Arial"/>
                <a:sym typeface="Arial"/>
              </a:rPr>
              <a:t>Class blind is better </a:t>
            </a:r>
            <a:r>
              <a:rPr lang="en" sz="1320">
                <a:latin typeface="Arial"/>
                <a:ea typeface="Arial"/>
                <a:cs typeface="Arial"/>
                <a:sym typeface="Arial"/>
              </a:rPr>
              <a:t>- Adheres to the principle </a:t>
            </a:r>
            <a:endParaRPr sz="1320">
              <a:latin typeface="Arial"/>
              <a:ea typeface="Arial"/>
              <a:cs typeface="Arial"/>
              <a:sym typeface="Arial"/>
            </a:endParaRPr>
          </a:p>
          <a:p>
            <a:pPr indent="0" lvl="0" marL="0" rtl="0" algn="l">
              <a:lnSpc>
                <a:spcPct val="105000"/>
              </a:lnSpc>
              <a:spcBef>
                <a:spcPts val="0"/>
              </a:spcBef>
              <a:spcAft>
                <a:spcPts val="0"/>
              </a:spcAft>
              <a:buSzPts val="440"/>
              <a:buNone/>
            </a:pPr>
            <a:r>
              <a:rPr lang="en" sz="1320">
                <a:latin typeface="Arial"/>
                <a:ea typeface="Arial"/>
                <a:cs typeface="Arial"/>
                <a:sym typeface="Arial"/>
              </a:rPr>
              <a:t>t</a:t>
            </a:r>
            <a:r>
              <a:rPr lang="en" sz="1320">
                <a:latin typeface="Arial"/>
                <a:ea typeface="Arial"/>
                <a:cs typeface="Arial"/>
                <a:sym typeface="Arial"/>
              </a:rPr>
              <a:t>hat pruning weights is least damaging when </a:t>
            </a:r>
            <a:endParaRPr sz="1320">
              <a:latin typeface="Arial"/>
              <a:ea typeface="Arial"/>
              <a:cs typeface="Arial"/>
              <a:sym typeface="Arial"/>
            </a:endParaRPr>
          </a:p>
          <a:p>
            <a:pPr indent="0" lvl="0" marL="0" rtl="0" algn="l">
              <a:lnSpc>
                <a:spcPct val="105000"/>
              </a:lnSpc>
              <a:spcBef>
                <a:spcPts val="0"/>
              </a:spcBef>
              <a:spcAft>
                <a:spcPts val="0"/>
              </a:spcAft>
              <a:buSzPts val="440"/>
              <a:buNone/>
            </a:pPr>
            <a:r>
              <a:rPr lang="en" sz="1320">
                <a:latin typeface="Arial"/>
                <a:ea typeface="Arial"/>
                <a:cs typeface="Arial"/>
                <a:sym typeface="Arial"/>
              </a:rPr>
              <a:t>those weights are small regardless of their </a:t>
            </a:r>
            <a:endParaRPr sz="1320">
              <a:latin typeface="Arial"/>
              <a:ea typeface="Arial"/>
              <a:cs typeface="Arial"/>
              <a:sym typeface="Arial"/>
            </a:endParaRPr>
          </a:p>
          <a:p>
            <a:pPr indent="0" lvl="0" marL="0" rtl="0" algn="l">
              <a:lnSpc>
                <a:spcPct val="105000"/>
              </a:lnSpc>
              <a:spcBef>
                <a:spcPts val="0"/>
              </a:spcBef>
              <a:spcAft>
                <a:spcPts val="0"/>
              </a:spcAft>
              <a:buSzPts val="440"/>
              <a:buNone/>
            </a:pPr>
            <a:r>
              <a:rPr lang="en" sz="1320">
                <a:latin typeface="Arial"/>
                <a:ea typeface="Arial"/>
                <a:cs typeface="Arial"/>
                <a:sym typeface="Arial"/>
              </a:rPr>
              <a:t>locations in the architecture. </a:t>
            </a:r>
            <a:endParaRPr sz="1320">
              <a:latin typeface="Arial"/>
              <a:ea typeface="Arial"/>
              <a:cs typeface="Arial"/>
              <a:sym typeface="Arial"/>
            </a:endParaRPr>
          </a:p>
          <a:p>
            <a:pPr indent="0" lvl="0" marL="0" rtl="0" algn="l">
              <a:lnSpc>
                <a:spcPct val="105000"/>
              </a:lnSpc>
              <a:spcBef>
                <a:spcPts val="0"/>
              </a:spcBef>
              <a:spcAft>
                <a:spcPts val="0"/>
              </a:spcAft>
              <a:buSzPts val="440"/>
              <a:buNone/>
            </a:pPr>
            <a:r>
              <a:t/>
            </a:r>
            <a:endParaRPr sz="1320">
              <a:latin typeface="Arial"/>
              <a:ea typeface="Arial"/>
              <a:cs typeface="Arial"/>
              <a:sym typeface="Arial"/>
            </a:endParaRPr>
          </a:p>
          <a:p>
            <a:pPr indent="0" lvl="0" marL="0" rtl="0" algn="l">
              <a:lnSpc>
                <a:spcPct val="105000"/>
              </a:lnSpc>
              <a:spcBef>
                <a:spcPts val="0"/>
              </a:spcBef>
              <a:spcAft>
                <a:spcPts val="0"/>
              </a:spcAft>
              <a:buNone/>
            </a:pPr>
            <a:r>
              <a:rPr lang="en" sz="1320">
                <a:latin typeface="Arial"/>
                <a:ea typeface="Arial"/>
                <a:cs typeface="Arial"/>
                <a:sym typeface="Arial"/>
              </a:rPr>
              <a:t>Other methods prune weights in classes </a:t>
            </a:r>
            <a:endParaRPr sz="1320">
              <a:latin typeface="Arial"/>
              <a:ea typeface="Arial"/>
              <a:cs typeface="Arial"/>
              <a:sym typeface="Arial"/>
            </a:endParaRPr>
          </a:p>
          <a:p>
            <a:pPr indent="0" lvl="0" marL="0" rtl="0" algn="l">
              <a:lnSpc>
                <a:spcPct val="105000"/>
              </a:lnSpc>
              <a:spcBef>
                <a:spcPts val="0"/>
              </a:spcBef>
              <a:spcAft>
                <a:spcPts val="0"/>
              </a:spcAft>
              <a:buNone/>
            </a:pPr>
            <a:r>
              <a:rPr lang="en" sz="1320">
                <a:latin typeface="Arial"/>
                <a:ea typeface="Arial"/>
                <a:cs typeface="Arial"/>
                <a:sym typeface="Arial"/>
              </a:rPr>
              <a:t>w</a:t>
            </a:r>
            <a:r>
              <a:rPr lang="en" sz="1320">
                <a:latin typeface="Arial"/>
                <a:ea typeface="Arial"/>
                <a:cs typeface="Arial"/>
                <a:sym typeface="Arial"/>
              </a:rPr>
              <a:t>hich have higher magnitudes and can be</a:t>
            </a:r>
            <a:endParaRPr sz="1320">
              <a:latin typeface="Arial"/>
              <a:ea typeface="Arial"/>
              <a:cs typeface="Arial"/>
              <a:sym typeface="Arial"/>
            </a:endParaRPr>
          </a:p>
          <a:p>
            <a:pPr indent="0" lvl="0" marL="0" rtl="0" algn="l">
              <a:lnSpc>
                <a:spcPct val="105000"/>
              </a:lnSpc>
              <a:spcBef>
                <a:spcPts val="0"/>
              </a:spcBef>
              <a:spcAft>
                <a:spcPts val="0"/>
              </a:spcAft>
              <a:buNone/>
            </a:pPr>
            <a:r>
              <a:rPr lang="en" sz="1320">
                <a:latin typeface="Arial"/>
                <a:ea typeface="Arial"/>
                <a:cs typeface="Arial"/>
                <a:sym typeface="Arial"/>
              </a:rPr>
              <a:t>m</a:t>
            </a:r>
            <a:r>
              <a:rPr lang="en" sz="1320">
                <a:latin typeface="Arial"/>
                <a:ea typeface="Arial"/>
                <a:cs typeface="Arial"/>
                <a:sym typeface="Arial"/>
              </a:rPr>
              <a:t>ore </a:t>
            </a:r>
            <a:r>
              <a:rPr lang="en" sz="1320">
                <a:latin typeface="Arial"/>
                <a:ea typeface="Arial"/>
                <a:cs typeface="Arial"/>
                <a:sym typeface="Arial"/>
              </a:rPr>
              <a:t>important</a:t>
            </a:r>
            <a:r>
              <a:rPr lang="en" sz="1320">
                <a:latin typeface="Arial"/>
                <a:ea typeface="Arial"/>
                <a:cs typeface="Arial"/>
                <a:sym typeface="Arial"/>
              </a:rPr>
              <a:t>.</a:t>
            </a:r>
            <a:endParaRPr sz="1320">
              <a:latin typeface="Arial"/>
              <a:ea typeface="Arial"/>
              <a:cs typeface="Arial"/>
              <a:sym typeface="Arial"/>
            </a:endParaRPr>
          </a:p>
        </p:txBody>
      </p:sp>
      <p:pic>
        <p:nvPicPr>
          <p:cNvPr id="194" name="Google Shape;194;p23"/>
          <p:cNvPicPr preferRelativeResize="0"/>
          <p:nvPr/>
        </p:nvPicPr>
        <p:blipFill>
          <a:blip r:embed="rId3">
            <a:alphaModFix/>
          </a:blip>
          <a:stretch>
            <a:fillRect/>
          </a:stretch>
        </p:blipFill>
        <p:spPr>
          <a:xfrm>
            <a:off x="4633450" y="1854875"/>
            <a:ext cx="4194825" cy="279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819150" y="5042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Retraining</a:t>
            </a:r>
            <a:r>
              <a:rPr lang="en"/>
              <a:t> and Sparse from Begin</a:t>
            </a:r>
            <a:endParaRPr/>
          </a:p>
        </p:txBody>
      </p:sp>
      <p:sp>
        <p:nvSpPr>
          <p:cNvPr id="200" name="Google Shape;200;p24"/>
          <p:cNvSpPr txBox="1"/>
          <p:nvPr>
            <p:ph idx="1" type="body"/>
          </p:nvPr>
        </p:nvSpPr>
        <p:spPr>
          <a:xfrm>
            <a:off x="790225" y="1169175"/>
            <a:ext cx="7031100" cy="3080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b="1" lang="en" sz="1500">
                <a:latin typeface="Arial"/>
                <a:ea typeface="Arial"/>
                <a:cs typeface="Arial"/>
                <a:sym typeface="Arial"/>
              </a:rPr>
              <a:t>What is retraining?</a:t>
            </a:r>
            <a:endParaRPr b="1" sz="1500">
              <a:latin typeface="Arial"/>
              <a:ea typeface="Arial"/>
              <a:cs typeface="Arial"/>
              <a:sym typeface="Arial"/>
            </a:endParaRPr>
          </a:p>
          <a:p>
            <a:pPr indent="0" lvl="0" marL="457200" rtl="0" algn="l">
              <a:spcBef>
                <a:spcPts val="1200"/>
              </a:spcBef>
              <a:spcAft>
                <a:spcPts val="0"/>
              </a:spcAft>
              <a:buNone/>
            </a:pPr>
            <a:r>
              <a:rPr lang="en" sz="1500">
                <a:latin typeface="Arial"/>
                <a:ea typeface="Arial"/>
                <a:cs typeface="Arial"/>
                <a:sym typeface="Arial"/>
              </a:rPr>
              <a:t>We continue to train the remaining weights by minimal change in hyperparameters, but maintain the sparse structure introduced by pruning.</a:t>
            </a:r>
            <a:endParaRPr b="1" sz="1500">
              <a:latin typeface="Arial"/>
              <a:ea typeface="Arial"/>
              <a:cs typeface="Arial"/>
              <a:sym typeface="Arial"/>
            </a:endParaRPr>
          </a:p>
          <a:p>
            <a:pPr indent="-323850" lvl="0" marL="457200" rtl="0" algn="l">
              <a:spcBef>
                <a:spcPts val="1200"/>
              </a:spcBef>
              <a:spcAft>
                <a:spcPts val="0"/>
              </a:spcAft>
              <a:buSzPts val="1500"/>
              <a:buFont typeface="Arial"/>
              <a:buChar char="●"/>
            </a:pPr>
            <a:r>
              <a:rPr b="1" lang="en" sz="1500">
                <a:latin typeface="Arial"/>
                <a:ea typeface="Arial"/>
                <a:cs typeface="Arial"/>
                <a:sym typeface="Arial"/>
              </a:rPr>
              <a:t>How does retraining help?</a:t>
            </a:r>
            <a:endParaRPr b="1" sz="1500">
              <a:latin typeface="Arial"/>
              <a:ea typeface="Arial"/>
              <a:cs typeface="Arial"/>
              <a:sym typeface="Arial"/>
            </a:endParaRPr>
          </a:p>
          <a:p>
            <a:pPr indent="0" lvl="0" marL="457200" rtl="0" algn="l">
              <a:spcBef>
                <a:spcPts val="1200"/>
              </a:spcBef>
              <a:spcAft>
                <a:spcPts val="0"/>
              </a:spcAft>
              <a:buNone/>
            </a:pPr>
            <a:r>
              <a:rPr lang="en" sz="1500">
                <a:latin typeface="Arial"/>
                <a:ea typeface="Arial"/>
                <a:cs typeface="Arial"/>
                <a:sym typeface="Arial"/>
              </a:rPr>
              <a:t>During pruning since we remove the connections our accuracy will decrease. Now by retraining the network is encouraged to rely on the remaining important features and adjust their weights to capture the relevant patterns in the data.</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rPr b="1" lang="en" sz="1500">
                <a:latin typeface="Arial"/>
                <a:ea typeface="Arial"/>
                <a:cs typeface="Arial"/>
                <a:sym typeface="Arial"/>
              </a:rPr>
              <a:t>Training with sparse form from begin</a:t>
            </a:r>
            <a:endParaRPr b="1" sz="1500">
              <a:latin typeface="Arial"/>
              <a:ea typeface="Arial"/>
              <a:cs typeface="Arial"/>
              <a:sym typeface="Arial"/>
            </a:endParaRPr>
          </a:p>
          <a:p>
            <a:pPr indent="0" lvl="0" marL="457200" rtl="0" algn="l">
              <a:spcBef>
                <a:spcPts val="1200"/>
              </a:spcBef>
              <a:spcAft>
                <a:spcPts val="1200"/>
              </a:spcAft>
              <a:buNone/>
            </a:pPr>
            <a:r>
              <a:rPr lang="en" sz="1500">
                <a:latin typeface="Arial"/>
                <a:ea typeface="Arial"/>
                <a:cs typeface="Arial"/>
                <a:sym typeface="Arial"/>
              </a:rPr>
              <a:t>We prune our model maintain the sparsity structure and reinitialise the weights for training.</a:t>
            </a:r>
            <a:endParaRPr sz="15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Effect of Retraining </a:t>
            </a:r>
            <a:endParaRPr/>
          </a:p>
        </p:txBody>
      </p:sp>
      <p:sp>
        <p:nvSpPr>
          <p:cNvPr id="206" name="Google Shape;206;p25"/>
          <p:cNvSpPr txBox="1"/>
          <p:nvPr>
            <p:ph idx="1" type="body"/>
          </p:nvPr>
        </p:nvSpPr>
        <p:spPr>
          <a:xfrm>
            <a:off x="473500" y="1973375"/>
            <a:ext cx="3789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Retraining improves performance on high pruning %age and acts as regularizer for low %ages. </a:t>
            </a:r>
            <a:endParaRPr sz="15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1200"/>
              </a:spcAft>
              <a:buNone/>
            </a:pPr>
            <a:r>
              <a:rPr lang="en" sz="1500">
                <a:latin typeface="Arial"/>
                <a:ea typeface="Arial"/>
                <a:cs typeface="Arial"/>
                <a:sym typeface="Arial"/>
              </a:rPr>
              <a:t>S</a:t>
            </a:r>
            <a:r>
              <a:rPr lang="en" sz="1500">
                <a:latin typeface="Arial"/>
                <a:ea typeface="Arial"/>
                <a:cs typeface="Arial"/>
                <a:sym typeface="Arial"/>
              </a:rPr>
              <a:t>parsity structure alone contains useful information about redundancy</a:t>
            </a:r>
            <a:endParaRPr sz="1500">
              <a:latin typeface="Arial"/>
              <a:ea typeface="Arial"/>
              <a:cs typeface="Arial"/>
              <a:sym typeface="Arial"/>
            </a:endParaRPr>
          </a:p>
        </p:txBody>
      </p:sp>
      <p:pic>
        <p:nvPicPr>
          <p:cNvPr id="207" name="Google Shape;207;p25"/>
          <p:cNvPicPr preferRelativeResize="0"/>
          <p:nvPr/>
        </p:nvPicPr>
        <p:blipFill rotWithShape="1">
          <a:blip r:embed="rId3">
            <a:alphaModFix/>
          </a:blip>
          <a:srcRect b="-11557" l="0" r="-11557" t="0"/>
          <a:stretch/>
        </p:blipFill>
        <p:spPr>
          <a:xfrm>
            <a:off x="4263100" y="1458200"/>
            <a:ext cx="4951099" cy="330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819150" y="3190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Perplexity Change with pruning of each class of weights</a:t>
            </a:r>
            <a:endParaRPr/>
          </a:p>
        </p:txBody>
      </p:sp>
      <p:sp>
        <p:nvSpPr>
          <p:cNvPr id="213" name="Google Shape;213;p26"/>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14" name="Google Shape;214;p26"/>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26"/>
          <p:cNvPicPr preferRelativeResize="0"/>
          <p:nvPr/>
        </p:nvPicPr>
        <p:blipFill>
          <a:blip r:embed="rId3">
            <a:alphaModFix/>
          </a:blip>
          <a:stretch>
            <a:fillRect/>
          </a:stretch>
        </p:blipFill>
        <p:spPr>
          <a:xfrm>
            <a:off x="0" y="1218000"/>
            <a:ext cx="5541199" cy="3694126"/>
          </a:xfrm>
          <a:prstGeom prst="rect">
            <a:avLst/>
          </a:prstGeom>
          <a:noFill/>
          <a:ln>
            <a:noFill/>
          </a:ln>
        </p:spPr>
      </p:pic>
      <p:pic>
        <p:nvPicPr>
          <p:cNvPr id="216" name="Google Shape;216;p26"/>
          <p:cNvPicPr preferRelativeResize="0"/>
          <p:nvPr/>
        </p:nvPicPr>
        <p:blipFill>
          <a:blip r:embed="rId4">
            <a:alphaModFix/>
          </a:blip>
          <a:stretch>
            <a:fillRect/>
          </a:stretch>
        </p:blipFill>
        <p:spPr>
          <a:xfrm>
            <a:off x="5378188" y="870150"/>
            <a:ext cx="2949673" cy="2084074"/>
          </a:xfrm>
          <a:prstGeom prst="rect">
            <a:avLst/>
          </a:prstGeom>
          <a:noFill/>
          <a:ln>
            <a:noFill/>
          </a:ln>
        </p:spPr>
      </p:pic>
      <p:pic>
        <p:nvPicPr>
          <p:cNvPr id="217" name="Google Shape;217;p26"/>
          <p:cNvPicPr preferRelativeResize="0"/>
          <p:nvPr/>
        </p:nvPicPr>
        <p:blipFill>
          <a:blip r:embed="rId5">
            <a:alphaModFix/>
          </a:blip>
          <a:stretch>
            <a:fillRect/>
          </a:stretch>
        </p:blipFill>
        <p:spPr>
          <a:xfrm>
            <a:off x="5434750" y="2831325"/>
            <a:ext cx="2836551" cy="2020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819150" y="5852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Encoder</a:t>
            </a:r>
            <a:r>
              <a:rPr lang="en"/>
              <a:t> and Decoder </a:t>
            </a:r>
            <a:r>
              <a:rPr lang="en"/>
              <a:t>Weights Visualisation</a:t>
            </a:r>
            <a:endParaRPr/>
          </a:p>
        </p:txBody>
      </p:sp>
      <p:sp>
        <p:nvSpPr>
          <p:cNvPr id="223" name="Google Shape;223;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27"/>
          <p:cNvPicPr preferRelativeResize="0"/>
          <p:nvPr/>
        </p:nvPicPr>
        <p:blipFill>
          <a:blip r:embed="rId3">
            <a:alphaModFix/>
          </a:blip>
          <a:stretch>
            <a:fillRect/>
          </a:stretch>
        </p:blipFill>
        <p:spPr>
          <a:xfrm>
            <a:off x="739675" y="1165925"/>
            <a:ext cx="4333449" cy="3611200"/>
          </a:xfrm>
          <a:prstGeom prst="rect">
            <a:avLst/>
          </a:prstGeom>
          <a:noFill/>
          <a:ln>
            <a:noFill/>
          </a:ln>
        </p:spPr>
      </p:pic>
      <p:pic>
        <p:nvPicPr>
          <p:cNvPr id="225" name="Google Shape;225;p27"/>
          <p:cNvPicPr preferRelativeResize="0"/>
          <p:nvPr/>
        </p:nvPicPr>
        <p:blipFill>
          <a:blip r:embed="rId4">
            <a:alphaModFix/>
          </a:blip>
          <a:stretch>
            <a:fillRect/>
          </a:stretch>
        </p:blipFill>
        <p:spPr>
          <a:xfrm>
            <a:off x="5125200" y="1086850"/>
            <a:ext cx="3769350" cy="3769350"/>
          </a:xfrm>
          <a:prstGeom prst="rect">
            <a:avLst/>
          </a:prstGeom>
          <a:noFill/>
          <a:ln>
            <a:noFill/>
          </a:ln>
        </p:spPr>
      </p:pic>
      <p:sp>
        <p:nvSpPr>
          <p:cNvPr id="226" name="Google Shape;226;p27"/>
          <p:cNvSpPr txBox="1"/>
          <p:nvPr/>
        </p:nvSpPr>
        <p:spPr>
          <a:xfrm>
            <a:off x="407250" y="1867725"/>
            <a:ext cx="837300" cy="1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Input gate </a:t>
            </a:r>
            <a:endParaRPr sz="800">
              <a:solidFill>
                <a:schemeClr val="dk2"/>
              </a:solidFill>
              <a:latin typeface="Calibri"/>
              <a:ea typeface="Calibri"/>
              <a:cs typeface="Calibri"/>
              <a:sym typeface="Calibri"/>
            </a:endParaRPr>
          </a:p>
        </p:txBody>
      </p:sp>
      <p:sp>
        <p:nvSpPr>
          <p:cNvPr id="227" name="Google Shape;227;p27"/>
          <p:cNvSpPr txBox="1"/>
          <p:nvPr/>
        </p:nvSpPr>
        <p:spPr>
          <a:xfrm>
            <a:off x="407250" y="2539950"/>
            <a:ext cx="745200" cy="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Forget gate</a:t>
            </a:r>
            <a:endParaRPr sz="800">
              <a:solidFill>
                <a:schemeClr val="dk2"/>
              </a:solidFill>
              <a:latin typeface="Calibri"/>
              <a:ea typeface="Calibri"/>
              <a:cs typeface="Calibri"/>
              <a:sym typeface="Calibri"/>
            </a:endParaRPr>
          </a:p>
        </p:txBody>
      </p:sp>
      <p:sp>
        <p:nvSpPr>
          <p:cNvPr id="228" name="Google Shape;228;p27"/>
          <p:cNvSpPr txBox="1"/>
          <p:nvPr/>
        </p:nvSpPr>
        <p:spPr>
          <a:xfrm>
            <a:off x="407250" y="3189075"/>
            <a:ext cx="745200" cy="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Output gate</a:t>
            </a:r>
            <a:endParaRPr sz="800">
              <a:solidFill>
                <a:schemeClr val="dk2"/>
              </a:solidFill>
              <a:latin typeface="Calibri"/>
              <a:ea typeface="Calibri"/>
              <a:cs typeface="Calibri"/>
              <a:sym typeface="Calibri"/>
            </a:endParaRPr>
          </a:p>
        </p:txBody>
      </p:sp>
      <p:sp>
        <p:nvSpPr>
          <p:cNvPr id="229" name="Google Shape;229;p27"/>
          <p:cNvSpPr txBox="1"/>
          <p:nvPr/>
        </p:nvSpPr>
        <p:spPr>
          <a:xfrm>
            <a:off x="407250" y="3926525"/>
            <a:ext cx="614400" cy="1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Input</a:t>
            </a:r>
            <a:endParaRPr sz="800">
              <a:solidFill>
                <a:schemeClr val="dk2"/>
              </a:solidFill>
              <a:latin typeface="Calibri"/>
              <a:ea typeface="Calibri"/>
              <a:cs typeface="Calibri"/>
              <a:sym typeface="Calibri"/>
            </a:endParaRPr>
          </a:p>
        </p:txBody>
      </p:sp>
      <p:sp>
        <p:nvSpPr>
          <p:cNvPr id="230" name="Google Shape;230;p27"/>
          <p:cNvSpPr txBox="1"/>
          <p:nvPr/>
        </p:nvSpPr>
        <p:spPr>
          <a:xfrm>
            <a:off x="5607450" y="4438725"/>
            <a:ext cx="1367400" cy="1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Normal 	           Context</a:t>
            </a:r>
            <a:endParaRPr sz="800">
              <a:solidFill>
                <a:schemeClr val="dk2"/>
              </a:solidFill>
              <a:latin typeface="Calibri"/>
              <a:ea typeface="Calibri"/>
              <a:cs typeface="Calibri"/>
              <a:sym typeface="Calibri"/>
            </a:endParaRPr>
          </a:p>
          <a:p>
            <a:pPr indent="0" lvl="0" marL="0" rtl="0" algn="l">
              <a:spcBef>
                <a:spcPts val="0"/>
              </a:spcBef>
              <a:spcAft>
                <a:spcPts val="0"/>
              </a:spcAft>
              <a:buNone/>
            </a:pPr>
            <a:r>
              <a:t/>
            </a:r>
            <a:endParaRPr sz="800">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have covered till now?</a:t>
            </a:r>
            <a:endParaRPr/>
          </a:p>
        </p:txBody>
      </p:sp>
      <p:sp>
        <p:nvSpPr>
          <p:cNvPr id="236" name="Google Shape;236;p28"/>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Arial"/>
                <a:ea typeface="Arial"/>
                <a:cs typeface="Arial"/>
                <a:sym typeface="Arial"/>
              </a:rPr>
              <a:t>Pruning Types</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rPr lang="en" sz="1500">
                <a:latin typeface="Arial"/>
                <a:ea typeface="Arial"/>
                <a:cs typeface="Arial"/>
                <a:sym typeface="Arial"/>
              </a:rPr>
              <a:t>Class-blind magnitude pruning</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Class-uniform magnitude pruning</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Class-distribution magnitude pruning</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Random Pruning</a:t>
            </a:r>
            <a:endParaRPr sz="1500">
              <a:latin typeface="Arial"/>
              <a:ea typeface="Arial"/>
              <a:cs typeface="Arial"/>
              <a:sym typeface="Arial"/>
            </a:endParaRPr>
          </a:p>
        </p:txBody>
      </p:sp>
      <p:sp>
        <p:nvSpPr>
          <p:cNvPr id="237" name="Google Shape;237;p28"/>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00">
                <a:latin typeface="Arial"/>
                <a:ea typeface="Arial"/>
                <a:cs typeface="Arial"/>
                <a:sym typeface="Arial"/>
              </a:rPr>
              <a:t>Experiments</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rPr lang="en" sz="1500">
                <a:latin typeface="Arial"/>
                <a:ea typeface="Arial"/>
                <a:cs typeface="Arial"/>
                <a:sym typeface="Arial"/>
              </a:rPr>
              <a:t>Bleu score of different pruning schemes </a:t>
            </a:r>
            <a:r>
              <a:rPr lang="en" sz="1500">
                <a:latin typeface="Arial"/>
                <a:ea typeface="Arial"/>
                <a:cs typeface="Arial"/>
                <a:sym typeface="Arial"/>
              </a:rPr>
              <a:t>before</a:t>
            </a:r>
            <a:r>
              <a:rPr lang="en" sz="1500">
                <a:latin typeface="Arial"/>
                <a:ea typeface="Arial"/>
                <a:cs typeface="Arial"/>
                <a:sym typeface="Arial"/>
              </a:rPr>
              <a:t> and after retraining</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Perplexity </a:t>
            </a:r>
            <a:r>
              <a:rPr lang="en" sz="1500">
                <a:latin typeface="Arial"/>
                <a:ea typeface="Arial"/>
                <a:cs typeface="Arial"/>
                <a:sym typeface="Arial"/>
              </a:rPr>
              <a:t>change</a:t>
            </a:r>
            <a:r>
              <a:rPr lang="en" sz="1500">
                <a:latin typeface="Arial"/>
                <a:ea typeface="Arial"/>
                <a:cs typeface="Arial"/>
                <a:sym typeface="Arial"/>
              </a:rPr>
              <a:t> with each weight class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Percentage Pruned within each weight class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Visualisation of Encoder and Decoder weights</a:t>
            </a:r>
            <a:endParaRPr sz="15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1248725" y="1748700"/>
            <a:ext cx="68562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Going beyond magnitude pruning !!</a:t>
            </a:r>
            <a:endParaRPr/>
          </a:p>
          <a:p>
            <a:pPr indent="0" lvl="0" marL="0" rtl="0" algn="ctr">
              <a:spcBef>
                <a:spcPts val="0"/>
              </a:spcBef>
              <a:spcAft>
                <a:spcPts val="0"/>
              </a:spcAft>
              <a:buNone/>
            </a:pP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Shortcomings of Magnitude Pruning</a:t>
            </a:r>
            <a:endParaRPr/>
          </a:p>
        </p:txBody>
      </p:sp>
      <p:sp>
        <p:nvSpPr>
          <p:cNvPr id="248" name="Google Shape;248;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Arial"/>
              <a:buChar char="●"/>
            </a:pPr>
            <a:r>
              <a:rPr lang="en" sz="1500">
                <a:latin typeface="Arial"/>
                <a:ea typeface="Arial"/>
                <a:cs typeface="Arial"/>
                <a:sym typeface="Arial"/>
              </a:rPr>
              <a:t>Magnitude of weights as a saliency criterion is only a  heuristic to prune the weights.There can be more explainable, rigorous and principled methods.</a:t>
            </a:r>
            <a:endParaRPr sz="1500">
              <a:latin typeface="Arial"/>
              <a:ea typeface="Arial"/>
              <a:cs typeface="Arial"/>
              <a:sym typeface="Arial"/>
            </a:endParaRPr>
          </a:p>
          <a:p>
            <a:pPr indent="0" lvl="0" marL="457200" rtl="0" algn="l">
              <a:spcBef>
                <a:spcPts val="1200"/>
              </a:spcBef>
              <a:spcAft>
                <a:spcPts val="0"/>
              </a:spcAft>
              <a:buNone/>
            </a:pPr>
            <a:r>
              <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rPr lang="en" sz="1500">
                <a:latin typeface="Arial"/>
                <a:ea typeface="Arial"/>
                <a:cs typeface="Arial"/>
                <a:sym typeface="Arial"/>
              </a:rPr>
              <a:t>Prune-retrain cycles which are used to get the optimal results are costly, require additional hyperparameters (learning rate, no of epoch etc.) and may have architectural constraints.</a:t>
            </a:r>
            <a:endParaRPr sz="1500">
              <a:latin typeface="Arial"/>
              <a:ea typeface="Arial"/>
              <a:cs typeface="Arial"/>
              <a:sym typeface="Arial"/>
            </a:endParaRPr>
          </a:p>
          <a:p>
            <a:pPr indent="0" lvl="0" marL="0" rtl="0" algn="l">
              <a:spcBef>
                <a:spcPts val="1200"/>
              </a:spcBef>
              <a:spcAft>
                <a:spcPts val="1200"/>
              </a:spcAft>
              <a:buNone/>
            </a:pPr>
            <a:r>
              <a:t/>
            </a:r>
            <a:endParaRPr sz="15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819150" y="845600"/>
            <a:ext cx="7505700" cy="954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SNIP: Single Shot Network Pruning based on connection sensitivity (Lee et al. 2019)</a:t>
            </a:r>
            <a:endParaRPr/>
          </a:p>
        </p:txBody>
      </p:sp>
      <p:sp>
        <p:nvSpPr>
          <p:cNvPr id="254" name="Google Shape;254;p31"/>
          <p:cNvSpPr txBox="1"/>
          <p:nvPr>
            <p:ph idx="1" type="body"/>
          </p:nvPr>
        </p:nvSpPr>
        <p:spPr>
          <a:xfrm>
            <a:off x="819150" y="19600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Arial"/>
                <a:ea typeface="Arial"/>
                <a:cs typeface="Arial"/>
                <a:sym typeface="Arial"/>
              </a:rPr>
              <a:t>It prunes the connections at </a:t>
            </a:r>
            <a:r>
              <a:rPr b="1" lang="en" sz="1500">
                <a:latin typeface="Arial"/>
                <a:ea typeface="Arial"/>
                <a:cs typeface="Arial"/>
                <a:sym typeface="Arial"/>
              </a:rPr>
              <a:t>initialization (before training)  </a:t>
            </a:r>
            <a:r>
              <a:rPr lang="en" sz="1500">
                <a:latin typeface="Arial"/>
                <a:ea typeface="Arial"/>
                <a:cs typeface="Arial"/>
                <a:sym typeface="Arial"/>
              </a:rPr>
              <a:t>and training normally.</a:t>
            </a:r>
            <a:endParaRPr sz="1500">
              <a:latin typeface="Arial"/>
              <a:ea typeface="Arial"/>
              <a:cs typeface="Arial"/>
              <a:sym typeface="Arial"/>
            </a:endParaRPr>
          </a:p>
          <a:p>
            <a:pPr indent="0" lvl="0" marL="0" rtl="0" algn="l">
              <a:spcBef>
                <a:spcPts val="1400"/>
              </a:spcBef>
              <a:spcAft>
                <a:spcPts val="0"/>
              </a:spcAft>
              <a:buNone/>
            </a:pPr>
            <a:r>
              <a:rPr b="1" lang="en" sz="1500">
                <a:solidFill>
                  <a:srgbClr val="000000"/>
                </a:solidFill>
                <a:latin typeface="Arial"/>
                <a:ea typeface="Arial"/>
                <a:cs typeface="Arial"/>
                <a:sym typeface="Arial"/>
              </a:rPr>
              <a:t>Why is there even a need for pruning before training?</a:t>
            </a:r>
            <a:endParaRPr b="1" sz="1500">
              <a:solidFill>
                <a:srgbClr val="000000"/>
              </a:solidFill>
              <a:latin typeface="Arial"/>
              <a:ea typeface="Arial"/>
              <a:cs typeface="Arial"/>
              <a:sym typeface="Arial"/>
            </a:endParaRPr>
          </a:p>
          <a:p>
            <a:pPr indent="-323850" lvl="0" marL="457200" rtl="0" algn="l">
              <a:spcBef>
                <a:spcPts val="1200"/>
              </a:spcBef>
              <a:spcAft>
                <a:spcPts val="0"/>
              </a:spcAft>
              <a:buClr>
                <a:srgbClr val="000000"/>
              </a:buClr>
              <a:buSzPts val="1500"/>
              <a:buFont typeface="Arial"/>
              <a:buChar char="●"/>
            </a:pPr>
            <a:r>
              <a:rPr lang="en" sz="1500">
                <a:solidFill>
                  <a:srgbClr val="000000"/>
                </a:solidFill>
                <a:latin typeface="Arial"/>
                <a:ea typeface="Arial"/>
                <a:cs typeface="Arial"/>
                <a:sym typeface="Arial"/>
              </a:rPr>
              <a:t>It identifies saliency criterion based on connection sensitivity that identifies structurally important connections in the network for the given task before training starts.</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This eliminates the need for both retraining and the complex pruning schedule while making it </a:t>
            </a:r>
            <a:r>
              <a:rPr i="1" lang="en" sz="1500">
                <a:solidFill>
                  <a:srgbClr val="000000"/>
                </a:solidFill>
                <a:latin typeface="Arial"/>
                <a:ea typeface="Arial"/>
                <a:cs typeface="Arial"/>
                <a:sym typeface="Arial"/>
              </a:rPr>
              <a:t>robust to architecture variations.</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784425" y="498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Pruning?</a:t>
            </a:r>
            <a:endParaRPr/>
          </a:p>
        </p:txBody>
      </p:sp>
      <p:sp>
        <p:nvSpPr>
          <p:cNvPr id="135" name="Google Shape;135;p14"/>
          <p:cNvSpPr txBox="1"/>
          <p:nvPr>
            <p:ph idx="1" type="body"/>
          </p:nvPr>
        </p:nvSpPr>
        <p:spPr>
          <a:xfrm>
            <a:off x="731100" y="1441050"/>
            <a:ext cx="40434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highlight>
                  <a:schemeClr val="dk1"/>
                </a:highlight>
                <a:latin typeface="Arial"/>
                <a:ea typeface="Arial"/>
                <a:cs typeface="Arial"/>
                <a:sym typeface="Arial"/>
              </a:rPr>
              <a:t> Pruning is </a:t>
            </a:r>
            <a:r>
              <a:rPr lang="en" sz="1500">
                <a:solidFill>
                  <a:srgbClr val="000000"/>
                </a:solidFill>
                <a:latin typeface="Arial"/>
                <a:ea typeface="Arial"/>
                <a:cs typeface="Arial"/>
                <a:sym typeface="Arial"/>
              </a:rPr>
              <a:t>the practice of removing parameters (which may entail removing individual parameters, or parameters in groups such as by neurons) from an existing network.</a:t>
            </a:r>
            <a:endParaRPr sz="1500">
              <a:solidFill>
                <a:srgbClr val="000000"/>
              </a:solidFill>
              <a:latin typeface="Arial"/>
              <a:ea typeface="Arial"/>
              <a:cs typeface="Arial"/>
              <a:sym typeface="Arial"/>
            </a:endParaRPr>
          </a:p>
          <a:p>
            <a:pPr indent="0" lvl="0" marL="0" rtl="0" algn="l">
              <a:spcBef>
                <a:spcPts val="1200"/>
              </a:spcBef>
              <a:spcAft>
                <a:spcPts val="0"/>
              </a:spcAft>
              <a:buNone/>
            </a:pPr>
            <a:r>
              <a:rPr lang="en" sz="1500">
                <a:solidFill>
                  <a:srgbClr val="000000"/>
                </a:solidFill>
                <a:latin typeface="Arial"/>
                <a:ea typeface="Arial"/>
                <a:cs typeface="Arial"/>
                <a:sym typeface="Arial"/>
              </a:rPr>
              <a:t>Types of Pruning</a:t>
            </a:r>
            <a:endParaRPr sz="1500">
              <a:solidFill>
                <a:srgbClr val="000000"/>
              </a:solidFill>
              <a:latin typeface="Arial"/>
              <a:ea typeface="Arial"/>
              <a:cs typeface="Arial"/>
              <a:sym typeface="Arial"/>
            </a:endParaRPr>
          </a:p>
          <a:p>
            <a:pPr indent="-323850" lvl="0" marL="457200" rtl="0" algn="l">
              <a:spcBef>
                <a:spcPts val="1200"/>
              </a:spcBef>
              <a:spcAft>
                <a:spcPts val="0"/>
              </a:spcAft>
              <a:buClr>
                <a:srgbClr val="000000"/>
              </a:buClr>
              <a:buSzPts val="1500"/>
              <a:buFont typeface="Arial"/>
              <a:buChar char="●"/>
            </a:pPr>
            <a:r>
              <a:rPr lang="en" sz="1500">
                <a:solidFill>
                  <a:srgbClr val="000000"/>
                </a:solidFill>
                <a:latin typeface="Arial"/>
                <a:ea typeface="Arial"/>
                <a:cs typeface="Arial"/>
                <a:sym typeface="Arial"/>
              </a:rPr>
              <a:t>Structured pruning involves pruning entire neuron, filters etc.</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Unstructured Pruning involves pruning individual parameters based on some saliency criteria.</a:t>
            </a:r>
            <a:endParaRPr sz="1500">
              <a:solidFill>
                <a:srgbClr val="000000"/>
              </a:solidFill>
              <a:latin typeface="Arial"/>
              <a:ea typeface="Arial"/>
              <a:cs typeface="Arial"/>
              <a:sym typeface="Arial"/>
            </a:endParaRPr>
          </a:p>
          <a:p>
            <a:pPr indent="0" lvl="0" marL="0" rtl="0" algn="l">
              <a:spcBef>
                <a:spcPts val="1200"/>
              </a:spcBef>
              <a:spcAft>
                <a:spcPts val="1200"/>
              </a:spcAft>
              <a:buNone/>
            </a:pPr>
            <a:r>
              <a:t/>
            </a:r>
            <a:endParaRPr sz="1500">
              <a:solidFill>
                <a:srgbClr val="000000"/>
              </a:solidFill>
              <a:latin typeface="Arial"/>
              <a:ea typeface="Arial"/>
              <a:cs typeface="Arial"/>
              <a:sym typeface="Arial"/>
            </a:endParaRPr>
          </a:p>
        </p:txBody>
      </p:sp>
      <p:pic>
        <p:nvPicPr>
          <p:cNvPr id="136" name="Google Shape;136;p14"/>
          <p:cNvPicPr preferRelativeResize="0"/>
          <p:nvPr/>
        </p:nvPicPr>
        <p:blipFill>
          <a:blip r:embed="rId3">
            <a:alphaModFix/>
          </a:blip>
          <a:stretch>
            <a:fillRect/>
          </a:stretch>
        </p:blipFill>
        <p:spPr>
          <a:xfrm>
            <a:off x="4705070" y="1683433"/>
            <a:ext cx="3920825" cy="196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details on SNIP</a:t>
            </a:r>
            <a:endParaRPr/>
          </a:p>
        </p:txBody>
      </p:sp>
      <p:sp>
        <p:nvSpPr>
          <p:cNvPr id="260" name="Google Shape;260;p32"/>
          <p:cNvSpPr txBox="1"/>
          <p:nvPr>
            <p:ph idx="1" type="body"/>
          </p:nvPr>
        </p:nvSpPr>
        <p:spPr>
          <a:xfrm>
            <a:off x="819150" y="1660475"/>
            <a:ext cx="7505700" cy="277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latin typeface="Arial"/>
                <a:ea typeface="Arial"/>
                <a:cs typeface="Arial"/>
                <a:sym typeface="Arial"/>
              </a:rPr>
              <a:t>Saliency criterion:</a:t>
            </a:r>
            <a:r>
              <a:rPr lang="en" sz="1400">
                <a:latin typeface="Arial"/>
                <a:ea typeface="Arial"/>
                <a:cs typeface="Arial"/>
                <a:sym typeface="Arial"/>
              </a:rPr>
              <a:t> Connection sensitivity involves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r</a:t>
            </a:r>
            <a:r>
              <a:rPr lang="en" sz="1400">
                <a:latin typeface="Arial"/>
                <a:ea typeface="Arial"/>
                <a:cs typeface="Arial"/>
                <a:sym typeface="Arial"/>
              </a:rPr>
              <a:t>emoving the connection and observing the change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in the network's output (loss function value)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compared to the original network.</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Ideally, we would want to remove each weight </a:t>
            </a:r>
            <a:r>
              <a:rPr b="1" lang="en" sz="1400">
                <a:latin typeface="Arial"/>
                <a:ea typeface="Arial"/>
                <a:cs typeface="Arial"/>
                <a:sym typeface="Arial"/>
              </a:rPr>
              <a:t>w</a:t>
            </a:r>
            <a:r>
              <a:rPr lang="en" sz="1400">
                <a:latin typeface="Arial"/>
                <a:ea typeface="Arial"/>
                <a:cs typeface="Arial"/>
                <a:sym typeface="Arial"/>
              </a:rPr>
              <a:t> once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(by setting some mask </a:t>
            </a:r>
            <a:r>
              <a:rPr b="1" lang="en" sz="1400">
                <a:latin typeface="Arial"/>
                <a:ea typeface="Arial"/>
                <a:cs typeface="Arial"/>
                <a:sym typeface="Arial"/>
              </a:rPr>
              <a:t>c </a:t>
            </a:r>
            <a:r>
              <a:rPr lang="en" sz="1400">
                <a:latin typeface="Arial"/>
                <a:ea typeface="Arial"/>
                <a:cs typeface="Arial"/>
                <a:sym typeface="Arial"/>
              </a:rPr>
              <a:t>= 0), to check for effect on loss:</a:t>
            </a:r>
            <a:endParaRPr sz="1400">
              <a:latin typeface="Arial"/>
              <a:ea typeface="Arial"/>
              <a:cs typeface="Arial"/>
              <a:sym typeface="Arial"/>
            </a:endParaRPr>
          </a:p>
        </p:txBody>
      </p:sp>
      <p:pic>
        <p:nvPicPr>
          <p:cNvPr id="261" name="Google Shape;261;p32"/>
          <p:cNvPicPr preferRelativeResize="0"/>
          <p:nvPr/>
        </p:nvPicPr>
        <p:blipFill>
          <a:blip r:embed="rId3">
            <a:alphaModFix/>
          </a:blip>
          <a:stretch>
            <a:fillRect/>
          </a:stretch>
        </p:blipFill>
        <p:spPr>
          <a:xfrm>
            <a:off x="5008950" y="1660475"/>
            <a:ext cx="3919999" cy="1059150"/>
          </a:xfrm>
          <a:prstGeom prst="rect">
            <a:avLst/>
          </a:prstGeom>
          <a:noFill/>
          <a:ln>
            <a:noFill/>
          </a:ln>
        </p:spPr>
      </p:pic>
      <p:pic>
        <p:nvPicPr>
          <p:cNvPr id="262" name="Google Shape;262;p32"/>
          <p:cNvPicPr preferRelativeResize="0"/>
          <p:nvPr/>
        </p:nvPicPr>
        <p:blipFill>
          <a:blip r:embed="rId4">
            <a:alphaModFix/>
          </a:blip>
          <a:stretch>
            <a:fillRect/>
          </a:stretch>
        </p:blipFill>
        <p:spPr>
          <a:xfrm>
            <a:off x="912650" y="3838775"/>
            <a:ext cx="5261212" cy="540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details on SNIP</a:t>
            </a:r>
            <a:endParaRPr/>
          </a:p>
        </p:txBody>
      </p:sp>
      <p:sp>
        <p:nvSpPr>
          <p:cNvPr id="268" name="Google Shape;268;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Arial"/>
                <a:ea typeface="Arial"/>
                <a:cs typeface="Arial"/>
                <a:sym typeface="Arial"/>
              </a:rPr>
              <a:t>However, </a:t>
            </a:r>
            <a:r>
              <a:rPr lang="en" sz="1500">
                <a:latin typeface="Arial"/>
                <a:ea typeface="Arial"/>
                <a:cs typeface="Arial"/>
                <a:sym typeface="Arial"/>
              </a:rPr>
              <a:t>we cannot do that in reasonable time, so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we approximate the effect by calculating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Notice, that it is gradient with respect to mask, and not original weights.</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This approximates the effect of change of loss if some mask is made 0, or equivalently a respective weight pruned. </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p:txBody>
      </p:sp>
      <p:pic>
        <p:nvPicPr>
          <p:cNvPr id="269" name="Google Shape;269;p33"/>
          <p:cNvPicPr preferRelativeResize="0"/>
          <p:nvPr/>
        </p:nvPicPr>
        <p:blipFill rotWithShape="1">
          <a:blip r:embed="rId3">
            <a:alphaModFix/>
          </a:blip>
          <a:srcRect b="15589" l="17799" r="14982" t="16392"/>
          <a:stretch/>
        </p:blipFill>
        <p:spPr>
          <a:xfrm>
            <a:off x="4355375" y="2304413"/>
            <a:ext cx="353350" cy="394925"/>
          </a:xfrm>
          <a:prstGeom prst="rect">
            <a:avLst/>
          </a:prstGeom>
          <a:noFill/>
          <a:ln>
            <a:noFill/>
          </a:ln>
        </p:spPr>
      </p:pic>
      <p:pic>
        <p:nvPicPr>
          <p:cNvPr id="270" name="Google Shape;270;p33"/>
          <p:cNvPicPr preferRelativeResize="0"/>
          <p:nvPr/>
        </p:nvPicPr>
        <p:blipFill>
          <a:blip r:embed="rId4">
            <a:alphaModFix/>
          </a:blip>
          <a:stretch>
            <a:fillRect/>
          </a:stretch>
        </p:blipFill>
        <p:spPr>
          <a:xfrm>
            <a:off x="5490719" y="1936961"/>
            <a:ext cx="3164456" cy="95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Effect of Initialisation</a:t>
            </a:r>
            <a:endParaRPr/>
          </a:p>
        </p:txBody>
      </p:sp>
      <p:sp>
        <p:nvSpPr>
          <p:cNvPr id="276" name="Google Shape;276;p34"/>
          <p:cNvSpPr txBox="1"/>
          <p:nvPr>
            <p:ph idx="1" type="body"/>
          </p:nvPr>
        </p:nvSpPr>
        <p:spPr>
          <a:xfrm>
            <a:off x="819150" y="2008425"/>
            <a:ext cx="3752700" cy="1784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latin typeface="Arial"/>
                <a:ea typeface="Arial"/>
                <a:cs typeface="Arial"/>
                <a:sym typeface="Arial"/>
              </a:rPr>
              <a:t>Initialisation matters a lot since the connection sensitivity is performed on untrained weights. </a:t>
            </a:r>
            <a:endParaRPr sz="1500">
              <a:latin typeface="Arial"/>
              <a:ea typeface="Arial"/>
              <a:cs typeface="Arial"/>
              <a:sym typeface="Arial"/>
            </a:endParaRPr>
          </a:p>
          <a:p>
            <a:pPr indent="0" lvl="0" marL="0" rtl="0" algn="l">
              <a:spcBef>
                <a:spcPts val="1200"/>
              </a:spcBef>
              <a:spcAft>
                <a:spcPts val="1200"/>
              </a:spcAft>
              <a:buNone/>
            </a:pPr>
            <a:r>
              <a:rPr lang="en" sz="1500">
                <a:latin typeface="Arial"/>
                <a:ea typeface="Arial"/>
                <a:cs typeface="Arial"/>
                <a:sym typeface="Arial"/>
              </a:rPr>
              <a:t>It should be variance scaled for the method to not depend on architecture variations.</a:t>
            </a:r>
            <a:endParaRPr sz="1500">
              <a:latin typeface="Arial"/>
              <a:ea typeface="Arial"/>
              <a:cs typeface="Arial"/>
              <a:sym typeface="Arial"/>
            </a:endParaRPr>
          </a:p>
        </p:txBody>
      </p:sp>
      <p:pic>
        <p:nvPicPr>
          <p:cNvPr id="277" name="Google Shape;277;p34"/>
          <p:cNvPicPr preferRelativeResize="0"/>
          <p:nvPr/>
        </p:nvPicPr>
        <p:blipFill>
          <a:blip r:embed="rId3">
            <a:alphaModFix/>
          </a:blip>
          <a:stretch>
            <a:fillRect/>
          </a:stretch>
        </p:blipFill>
        <p:spPr>
          <a:xfrm>
            <a:off x="4797250" y="1964400"/>
            <a:ext cx="3219450" cy="1724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Effect of batch size to find saliency</a:t>
            </a:r>
            <a:endParaRPr/>
          </a:p>
        </p:txBody>
      </p:sp>
      <p:sp>
        <p:nvSpPr>
          <p:cNvPr id="283" name="Google Shape;283;p35"/>
          <p:cNvSpPr txBox="1"/>
          <p:nvPr>
            <p:ph idx="1" type="body"/>
          </p:nvPr>
        </p:nvSpPr>
        <p:spPr>
          <a:xfrm>
            <a:off x="819150" y="1990725"/>
            <a:ext cx="31056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Arial"/>
                <a:ea typeface="Arial"/>
                <a:cs typeface="Arial"/>
                <a:sym typeface="Arial"/>
              </a:rPr>
              <a:t>I</a:t>
            </a:r>
            <a:r>
              <a:rPr lang="en" sz="1500">
                <a:latin typeface="Arial"/>
                <a:ea typeface="Arial"/>
                <a:cs typeface="Arial"/>
                <a:sym typeface="Arial"/>
              </a:rPr>
              <a:t>n SNIP results might also change with how much data we show, before actually calculating the gradients to find saliency.</a:t>
            </a:r>
            <a:endParaRPr sz="1500">
              <a:latin typeface="Arial"/>
              <a:ea typeface="Arial"/>
              <a:cs typeface="Arial"/>
              <a:sym typeface="Arial"/>
            </a:endParaRPr>
          </a:p>
        </p:txBody>
      </p:sp>
      <p:pic>
        <p:nvPicPr>
          <p:cNvPr id="284" name="Google Shape;284;p35"/>
          <p:cNvPicPr preferRelativeResize="0"/>
          <p:nvPr/>
        </p:nvPicPr>
        <p:blipFill>
          <a:blip r:embed="rId3">
            <a:alphaModFix/>
          </a:blip>
          <a:stretch>
            <a:fillRect/>
          </a:stretch>
        </p:blipFill>
        <p:spPr>
          <a:xfrm>
            <a:off x="3676050" y="1663350"/>
            <a:ext cx="5315551" cy="2657776"/>
          </a:xfrm>
          <a:prstGeom prst="rect">
            <a:avLst/>
          </a:prstGeom>
          <a:noFill/>
          <a:ln>
            <a:noFill/>
          </a:ln>
        </p:spPr>
      </p:pic>
      <p:sp>
        <p:nvSpPr>
          <p:cNvPr id="285" name="Google Shape;285;p35"/>
          <p:cNvSpPr txBox="1"/>
          <p:nvPr/>
        </p:nvSpPr>
        <p:spPr>
          <a:xfrm>
            <a:off x="4125350" y="4321125"/>
            <a:ext cx="4840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t>The graph shows that just 50/1000 portion of dataset is enough to make a good predictions on pruning weights.</a:t>
            </a:r>
            <a:endParaRPr i="1"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819150" y="661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Comparison</a:t>
            </a:r>
            <a:r>
              <a:rPr lang="en"/>
              <a:t> with Random baseline</a:t>
            </a:r>
            <a:endParaRPr/>
          </a:p>
        </p:txBody>
      </p:sp>
      <p:sp>
        <p:nvSpPr>
          <p:cNvPr id="291" name="Google Shape;291;p3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latin typeface="Arial"/>
                <a:ea typeface="Arial"/>
                <a:cs typeface="Arial"/>
                <a:sym typeface="Arial"/>
              </a:rPr>
              <a:t>SNIP </a:t>
            </a:r>
            <a:r>
              <a:rPr lang="en" sz="1400">
                <a:latin typeface="Arial"/>
                <a:ea typeface="Arial"/>
                <a:cs typeface="Arial"/>
                <a:sym typeface="Arial"/>
              </a:rPr>
              <a:t>performs</a:t>
            </a:r>
            <a:r>
              <a:rPr lang="en" sz="1400">
                <a:latin typeface="Arial"/>
                <a:ea typeface="Arial"/>
                <a:cs typeface="Arial"/>
                <a:sym typeface="Arial"/>
              </a:rPr>
              <a:t> better at more extreme</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puning percentage.</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Another thing to notice is that original</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p</a:t>
            </a:r>
            <a:r>
              <a:rPr lang="en" sz="1400">
                <a:latin typeface="Arial"/>
                <a:ea typeface="Arial"/>
                <a:cs typeface="Arial"/>
                <a:sym typeface="Arial"/>
              </a:rPr>
              <a:t>aper tested SNIP only on CNNs and</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RNNs </a:t>
            </a:r>
            <a:r>
              <a:rPr b="1" lang="en" sz="1400">
                <a:latin typeface="Arial"/>
                <a:ea typeface="Arial"/>
                <a:cs typeface="Arial"/>
                <a:sym typeface="Arial"/>
              </a:rPr>
              <a:t>f</a:t>
            </a:r>
            <a:r>
              <a:rPr b="1" lang="en" sz="1400">
                <a:latin typeface="Arial"/>
                <a:ea typeface="Arial"/>
                <a:cs typeface="Arial"/>
                <a:sym typeface="Arial"/>
              </a:rPr>
              <a:t>or image classification</a:t>
            </a:r>
            <a:r>
              <a:rPr lang="en" sz="1400">
                <a:latin typeface="Arial"/>
                <a:ea typeface="Arial"/>
                <a:cs typeface="Arial"/>
                <a:sym typeface="Arial"/>
              </a:rPr>
              <a:t> (RNNs too).</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In our </a:t>
            </a:r>
            <a:r>
              <a:rPr b="1" lang="en" sz="1400">
                <a:latin typeface="Arial"/>
                <a:ea typeface="Arial"/>
                <a:cs typeface="Arial"/>
                <a:sym typeface="Arial"/>
              </a:rPr>
              <a:t>NMT</a:t>
            </a:r>
            <a:r>
              <a:rPr lang="en" sz="1400">
                <a:latin typeface="Arial"/>
                <a:ea typeface="Arial"/>
                <a:cs typeface="Arial"/>
                <a:sym typeface="Arial"/>
              </a:rPr>
              <a:t> task, we find that performance is</a:t>
            </a:r>
            <a:endParaRPr sz="1400">
              <a:latin typeface="Arial"/>
              <a:ea typeface="Arial"/>
              <a:cs typeface="Arial"/>
              <a:sym typeface="Arial"/>
            </a:endParaRPr>
          </a:p>
          <a:p>
            <a:pPr indent="0" lvl="0" marL="0" rtl="0" algn="l">
              <a:spcBef>
                <a:spcPts val="0"/>
              </a:spcBef>
              <a:spcAft>
                <a:spcPts val="0"/>
              </a:spcAft>
              <a:buNone/>
            </a:pPr>
            <a:r>
              <a:rPr lang="en" sz="1400">
                <a:latin typeface="Arial"/>
                <a:ea typeface="Arial"/>
                <a:cs typeface="Arial"/>
                <a:sym typeface="Arial"/>
              </a:rPr>
              <a:t>not always </a:t>
            </a:r>
            <a:r>
              <a:rPr lang="en" sz="1400">
                <a:latin typeface="Arial"/>
                <a:ea typeface="Arial"/>
                <a:cs typeface="Arial"/>
                <a:sym typeface="Arial"/>
              </a:rPr>
              <a:t>o</a:t>
            </a:r>
            <a:r>
              <a:rPr lang="en" sz="1400">
                <a:latin typeface="Arial"/>
                <a:ea typeface="Arial"/>
                <a:cs typeface="Arial"/>
                <a:sym typeface="Arial"/>
              </a:rPr>
              <a:t>ptimal. </a:t>
            </a:r>
            <a:endParaRPr sz="1400">
              <a:latin typeface="Arial"/>
              <a:ea typeface="Arial"/>
              <a:cs typeface="Arial"/>
              <a:sym typeface="Arial"/>
            </a:endParaRPr>
          </a:p>
        </p:txBody>
      </p:sp>
      <p:pic>
        <p:nvPicPr>
          <p:cNvPr id="292" name="Google Shape;292;p36"/>
          <p:cNvPicPr preferRelativeResize="0"/>
          <p:nvPr/>
        </p:nvPicPr>
        <p:blipFill>
          <a:blip r:embed="rId3">
            <a:alphaModFix/>
          </a:blip>
          <a:stretch>
            <a:fillRect/>
          </a:stretch>
        </p:blipFill>
        <p:spPr>
          <a:xfrm>
            <a:off x="4194825" y="1703000"/>
            <a:ext cx="5179601" cy="2589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Problems With SNIP</a:t>
            </a:r>
            <a:endParaRPr/>
          </a:p>
        </p:txBody>
      </p:sp>
      <p:sp>
        <p:nvSpPr>
          <p:cNvPr id="298" name="Google Shape;298;p3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Clr>
                <a:srgbClr val="000000"/>
              </a:buClr>
              <a:buSzPts val="1500"/>
              <a:buFont typeface="Arial"/>
              <a:buChar char="●"/>
            </a:pPr>
            <a:r>
              <a:rPr lang="en" sz="1500">
                <a:latin typeface="Arial"/>
                <a:ea typeface="Arial"/>
                <a:cs typeface="Arial"/>
                <a:sym typeface="Arial"/>
              </a:rPr>
              <a:t>Connection sensitivity is </a:t>
            </a:r>
            <a:r>
              <a:rPr lang="en" sz="1500">
                <a:latin typeface="Arial"/>
                <a:ea typeface="Arial"/>
                <a:cs typeface="Arial"/>
                <a:sym typeface="Arial"/>
              </a:rPr>
              <a:t>suboptimal</a:t>
            </a:r>
            <a:r>
              <a:rPr lang="en" sz="1500">
                <a:latin typeface="Arial"/>
                <a:ea typeface="Arial"/>
                <a:cs typeface="Arial"/>
                <a:sym typeface="Arial"/>
              </a:rPr>
              <a:t> as a criterion because the gradient of each weight might change dramatically after pruning due to complicated interactions between weights.</a:t>
            </a:r>
            <a:endParaRPr sz="1500">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latin typeface="Arial"/>
                <a:ea typeface="Arial"/>
                <a:cs typeface="Arial"/>
                <a:sym typeface="Arial"/>
              </a:rPr>
              <a:t>Since SNIP only considers the gradient for one weight in isolation, it could remove connections that are important to the flow of information through the network.</a:t>
            </a:r>
            <a:endParaRPr sz="15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Optimal Brain Damage (LeCun et al. 1989)</a:t>
            </a:r>
            <a:endParaRPr/>
          </a:p>
        </p:txBody>
      </p:sp>
      <p:sp>
        <p:nvSpPr>
          <p:cNvPr id="304" name="Google Shape;304;p38"/>
          <p:cNvSpPr txBox="1"/>
          <p:nvPr>
            <p:ph idx="1" type="body"/>
          </p:nvPr>
        </p:nvSpPr>
        <p:spPr>
          <a:xfrm>
            <a:off x="819150" y="1800200"/>
            <a:ext cx="7505700" cy="29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Taylor’s expansion we can approximate change in loss, dL as: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Now since the model has converged, the first term is zero and we ignore the interaction and higher order terms what we finally get is: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Second derivative of the loss functions with respect to parameters is used a saliency measure. </a:t>
            </a:r>
            <a:endParaRPr/>
          </a:p>
        </p:txBody>
      </p:sp>
      <p:pic>
        <p:nvPicPr>
          <p:cNvPr id="305" name="Google Shape;305;p38"/>
          <p:cNvPicPr preferRelativeResize="0"/>
          <p:nvPr/>
        </p:nvPicPr>
        <p:blipFill>
          <a:blip r:embed="rId3">
            <a:alphaModFix/>
          </a:blip>
          <a:stretch>
            <a:fillRect/>
          </a:stretch>
        </p:blipFill>
        <p:spPr>
          <a:xfrm>
            <a:off x="757350" y="2124075"/>
            <a:ext cx="6381750" cy="895350"/>
          </a:xfrm>
          <a:prstGeom prst="rect">
            <a:avLst/>
          </a:prstGeom>
          <a:noFill/>
          <a:ln>
            <a:noFill/>
          </a:ln>
        </p:spPr>
      </p:pic>
      <p:pic>
        <p:nvPicPr>
          <p:cNvPr id="306" name="Google Shape;306;p38"/>
          <p:cNvPicPr preferRelativeResize="0"/>
          <p:nvPr/>
        </p:nvPicPr>
        <p:blipFill>
          <a:blip r:embed="rId4">
            <a:alphaModFix/>
          </a:blip>
          <a:stretch>
            <a:fillRect/>
          </a:stretch>
        </p:blipFill>
        <p:spPr>
          <a:xfrm>
            <a:off x="949325" y="3654450"/>
            <a:ext cx="3825326" cy="615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0" name="Shape 310"/>
        <p:cNvGrpSpPr/>
        <p:nvPr/>
      </p:nvGrpSpPr>
      <p:grpSpPr>
        <a:xfrm>
          <a:off x="0" y="0"/>
          <a:ext cx="0" cy="0"/>
          <a:chOff x="0" y="0"/>
          <a:chExt cx="0" cy="0"/>
        </a:xfrm>
      </p:grpSpPr>
      <p:pic>
        <p:nvPicPr>
          <p:cNvPr id="311" name="Google Shape;311;p39" title="obd1.mp4">
            <a:hlinkClick r:id="rId3"/>
          </p:cNvPr>
          <p:cNvPicPr preferRelativeResize="0"/>
          <p:nvPr/>
        </p:nvPicPr>
        <p:blipFill>
          <a:blip r:embed="rId4">
            <a:alphaModFix/>
          </a:blip>
          <a:stretch>
            <a:fillRect/>
          </a:stretch>
        </p:blipFill>
        <p:spPr>
          <a:xfrm>
            <a:off x="152400" y="152400"/>
            <a:ext cx="8602133"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819150" y="5386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 of extreme pruning percentages on OBD</a:t>
            </a:r>
            <a:endParaRPr/>
          </a:p>
        </p:txBody>
      </p:sp>
      <p:sp>
        <p:nvSpPr>
          <p:cNvPr id="317" name="Google Shape;317;p4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40"/>
          <p:cNvPicPr preferRelativeResize="0"/>
          <p:nvPr/>
        </p:nvPicPr>
        <p:blipFill>
          <a:blip r:embed="rId3">
            <a:alphaModFix/>
          </a:blip>
          <a:stretch>
            <a:fillRect/>
          </a:stretch>
        </p:blipFill>
        <p:spPr>
          <a:xfrm>
            <a:off x="422600" y="1130475"/>
            <a:ext cx="7902248" cy="39511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txBox="1"/>
          <p:nvPr>
            <p:ph type="title"/>
          </p:nvPr>
        </p:nvSpPr>
        <p:spPr>
          <a:xfrm>
            <a:off x="772375" y="4560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Perplexity Change by pruning each class of weights</a:t>
            </a:r>
            <a:endParaRPr/>
          </a:p>
        </p:txBody>
      </p:sp>
      <p:sp>
        <p:nvSpPr>
          <p:cNvPr id="324" name="Google Shape;324;p4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5" name="Google Shape;325;p41"/>
          <p:cNvPicPr preferRelativeResize="0"/>
          <p:nvPr/>
        </p:nvPicPr>
        <p:blipFill>
          <a:blip r:embed="rId3">
            <a:alphaModFix/>
          </a:blip>
          <a:stretch>
            <a:fillRect/>
          </a:stretch>
        </p:blipFill>
        <p:spPr>
          <a:xfrm>
            <a:off x="2266500" y="1756225"/>
            <a:ext cx="4611000" cy="307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need pruning?</a:t>
            </a:r>
            <a:endParaRPr/>
          </a:p>
        </p:txBody>
      </p:sp>
      <p:sp>
        <p:nvSpPr>
          <p:cNvPr id="142" name="Google Shape;142;p15"/>
          <p:cNvSpPr txBox="1"/>
          <p:nvPr>
            <p:ph idx="1" type="body"/>
          </p:nvPr>
        </p:nvSpPr>
        <p:spPr>
          <a:xfrm>
            <a:off x="740400" y="1990725"/>
            <a:ext cx="7746300" cy="1547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Char char="●"/>
            </a:pPr>
            <a:r>
              <a:rPr b="1" lang="en" sz="1500">
                <a:solidFill>
                  <a:srgbClr val="000000"/>
                </a:solidFill>
                <a:latin typeface="Arial"/>
                <a:ea typeface="Arial"/>
                <a:cs typeface="Arial"/>
                <a:sym typeface="Arial"/>
              </a:rPr>
              <a:t>Efficiency Boost:</a:t>
            </a:r>
            <a:r>
              <a:rPr lang="en" sz="1500">
                <a:solidFill>
                  <a:srgbClr val="000000"/>
                </a:solidFill>
                <a:latin typeface="Arial"/>
                <a:ea typeface="Arial"/>
                <a:cs typeface="Arial"/>
                <a:sym typeface="Arial"/>
              </a:rPr>
              <a:t> Pruning trims unnecessary weights in over-parameterized neural networks, enhancing efficiency, decreasing floating operations per second.</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Char char="●"/>
            </a:pPr>
            <a:r>
              <a:rPr b="1" lang="en" sz="1500">
                <a:solidFill>
                  <a:srgbClr val="000000"/>
                </a:solidFill>
                <a:latin typeface="Arial"/>
                <a:ea typeface="Arial"/>
                <a:cs typeface="Arial"/>
                <a:sym typeface="Arial"/>
              </a:rPr>
              <a:t>Suboptimal Optimisation</a:t>
            </a:r>
            <a:r>
              <a:rPr b="1" lang="en" sz="1500">
                <a:solidFill>
                  <a:srgbClr val="000000"/>
                </a:solidFill>
                <a:latin typeface="Arial"/>
                <a:ea typeface="Arial"/>
                <a:cs typeface="Arial"/>
                <a:sym typeface="Arial"/>
              </a:rPr>
              <a:t>: </a:t>
            </a:r>
            <a:r>
              <a:rPr lang="en" sz="1500">
                <a:solidFill>
                  <a:srgbClr val="000000"/>
                </a:solidFill>
                <a:latin typeface="Arial"/>
                <a:ea typeface="Arial"/>
                <a:cs typeface="Arial"/>
                <a:sym typeface="Arial"/>
              </a:rPr>
              <a:t>Pruning prevents getting stuck in suboptimal local minima, promoting robust feature learning.</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Char char="●"/>
            </a:pPr>
            <a:r>
              <a:rPr b="1" lang="en" sz="1500">
                <a:solidFill>
                  <a:srgbClr val="000000"/>
                </a:solidFill>
                <a:latin typeface="Arial"/>
                <a:ea typeface="Arial"/>
                <a:cs typeface="Arial"/>
                <a:sym typeface="Arial"/>
              </a:rPr>
              <a:t>Generalization Improvement: </a:t>
            </a:r>
            <a:r>
              <a:rPr lang="en" sz="1500">
                <a:solidFill>
                  <a:srgbClr val="000000"/>
                </a:solidFill>
                <a:latin typeface="Arial"/>
                <a:ea typeface="Arial"/>
                <a:cs typeface="Arial"/>
                <a:sym typeface="Arial"/>
              </a:rPr>
              <a:t>Pruning improves neural network generalization by removing irrelevant weights, optimizing for specific tasks.</a:t>
            </a:r>
            <a:endParaRPr sz="150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Comparisons Between All Pruning Schemes Seen Till Now</a:t>
            </a:r>
            <a:endParaRPr/>
          </a:p>
        </p:txBody>
      </p:sp>
      <p:sp>
        <p:nvSpPr>
          <p:cNvPr id="331" name="Google Shape;331;p4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latin typeface="Arial"/>
              <a:ea typeface="Arial"/>
              <a:cs typeface="Arial"/>
              <a:sym typeface="Arial"/>
            </a:endParaRPr>
          </a:p>
          <a:p>
            <a:pPr indent="0" lvl="0" marL="0" rtl="0" algn="l">
              <a:spcBef>
                <a:spcPts val="1200"/>
              </a:spcBef>
              <a:spcAft>
                <a:spcPts val="1200"/>
              </a:spcAft>
              <a:buNone/>
            </a:pPr>
            <a:r>
              <a:rPr lang="en" sz="1500">
                <a:latin typeface="Arial"/>
                <a:ea typeface="Arial"/>
                <a:cs typeface="Arial"/>
                <a:sym typeface="Arial"/>
              </a:rPr>
              <a:t>We performed various experiments to compare the pruning schemes in context to find their </a:t>
            </a:r>
            <a:r>
              <a:rPr lang="en" sz="1500">
                <a:latin typeface="Arial"/>
                <a:ea typeface="Arial"/>
                <a:cs typeface="Arial"/>
                <a:sym typeface="Arial"/>
              </a:rPr>
              <a:t>strengths</a:t>
            </a:r>
            <a:r>
              <a:rPr lang="en" sz="1500">
                <a:latin typeface="Arial"/>
                <a:ea typeface="Arial"/>
                <a:cs typeface="Arial"/>
                <a:sym typeface="Arial"/>
              </a:rPr>
              <a:t> more in view of our task</a:t>
            </a:r>
            <a:endParaRPr sz="15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819150" y="4559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Percentage Pruned vs class type pruned </a:t>
            </a:r>
            <a:endParaRPr/>
          </a:p>
          <a:p>
            <a:pPr indent="0" lvl="0" marL="0" rtl="0" algn="l">
              <a:spcBef>
                <a:spcPts val="0"/>
              </a:spcBef>
              <a:spcAft>
                <a:spcPts val="0"/>
              </a:spcAft>
              <a:buNone/>
            </a:pPr>
            <a:r>
              <a:rPr lang="en"/>
              <a:t>for 50 and 80 percent pruning</a:t>
            </a:r>
            <a:endParaRPr/>
          </a:p>
        </p:txBody>
      </p:sp>
      <p:sp>
        <p:nvSpPr>
          <p:cNvPr id="337" name="Google Shape;337;p43"/>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38" name="Google Shape;338;p43"/>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43"/>
          <p:cNvPicPr preferRelativeResize="0"/>
          <p:nvPr/>
        </p:nvPicPr>
        <p:blipFill>
          <a:blip r:embed="rId3">
            <a:alphaModFix/>
          </a:blip>
          <a:stretch>
            <a:fillRect/>
          </a:stretch>
        </p:blipFill>
        <p:spPr>
          <a:xfrm>
            <a:off x="-88550" y="1638250"/>
            <a:ext cx="5116900" cy="2558450"/>
          </a:xfrm>
          <a:prstGeom prst="rect">
            <a:avLst/>
          </a:prstGeom>
          <a:noFill/>
          <a:ln>
            <a:noFill/>
          </a:ln>
        </p:spPr>
      </p:pic>
      <p:pic>
        <p:nvPicPr>
          <p:cNvPr id="340" name="Google Shape;340;p43"/>
          <p:cNvPicPr preferRelativeResize="0"/>
          <p:nvPr/>
        </p:nvPicPr>
        <p:blipFill>
          <a:blip r:embed="rId4">
            <a:alphaModFix/>
          </a:blip>
          <a:stretch>
            <a:fillRect/>
          </a:stretch>
        </p:blipFill>
        <p:spPr>
          <a:xfrm>
            <a:off x="4187650" y="1638250"/>
            <a:ext cx="5038999" cy="2519474"/>
          </a:xfrm>
          <a:prstGeom prst="rect">
            <a:avLst/>
          </a:prstGeom>
          <a:noFill/>
          <a:ln>
            <a:noFill/>
          </a:ln>
        </p:spPr>
      </p:pic>
      <p:sp>
        <p:nvSpPr>
          <p:cNvPr id="341" name="Google Shape;341;p43"/>
          <p:cNvSpPr txBox="1"/>
          <p:nvPr/>
        </p:nvSpPr>
        <p:spPr>
          <a:xfrm>
            <a:off x="529875" y="4385400"/>
            <a:ext cx="8230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OBD and SNIP remove weights closer to initial lvls. This is actually good as later weights are considered to be more important.</a:t>
            </a: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 of extreme pruning percentages comparison</a:t>
            </a:r>
            <a:endParaRPr/>
          </a:p>
        </p:txBody>
      </p:sp>
      <p:pic>
        <p:nvPicPr>
          <p:cNvPr id="347" name="Google Shape;347;p44"/>
          <p:cNvPicPr preferRelativeResize="0"/>
          <p:nvPr/>
        </p:nvPicPr>
        <p:blipFill>
          <a:blip r:embed="rId3">
            <a:alphaModFix/>
          </a:blip>
          <a:stretch>
            <a:fillRect/>
          </a:stretch>
        </p:blipFill>
        <p:spPr>
          <a:xfrm>
            <a:off x="-96975" y="1741175"/>
            <a:ext cx="5034352" cy="2517176"/>
          </a:xfrm>
          <a:prstGeom prst="rect">
            <a:avLst/>
          </a:prstGeom>
          <a:noFill/>
          <a:ln>
            <a:noFill/>
          </a:ln>
        </p:spPr>
      </p:pic>
      <p:pic>
        <p:nvPicPr>
          <p:cNvPr id="348" name="Google Shape;348;p44"/>
          <p:cNvPicPr preferRelativeResize="0"/>
          <p:nvPr/>
        </p:nvPicPr>
        <p:blipFill>
          <a:blip r:embed="rId4">
            <a:alphaModFix/>
          </a:blip>
          <a:stretch>
            <a:fillRect/>
          </a:stretch>
        </p:blipFill>
        <p:spPr>
          <a:xfrm>
            <a:off x="4257300" y="1741175"/>
            <a:ext cx="4951699" cy="2475850"/>
          </a:xfrm>
          <a:prstGeom prst="rect">
            <a:avLst/>
          </a:prstGeom>
          <a:noFill/>
          <a:ln>
            <a:noFill/>
          </a:ln>
        </p:spPr>
      </p:pic>
      <p:sp>
        <p:nvSpPr>
          <p:cNvPr id="349" name="Google Shape;349;p44"/>
          <p:cNvSpPr txBox="1"/>
          <p:nvPr/>
        </p:nvSpPr>
        <p:spPr>
          <a:xfrm>
            <a:off x="330575" y="4258350"/>
            <a:ext cx="374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SNIP was pruned at initialisation, rest are pruned after training.</a:t>
            </a:r>
            <a:endParaRPr i="1" sz="1000"/>
          </a:p>
        </p:txBody>
      </p:sp>
      <p:sp>
        <p:nvSpPr>
          <p:cNvPr id="350" name="Google Shape;350;p44"/>
          <p:cNvSpPr txBox="1"/>
          <p:nvPr/>
        </p:nvSpPr>
        <p:spPr>
          <a:xfrm>
            <a:off x="4700000" y="4217025"/>
            <a:ext cx="4509000" cy="66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000"/>
              <a:t>Top-3 pruning schemes are shown after retraining. SNIP is shown as usual.</a:t>
            </a:r>
            <a:endParaRPr sz="1000"/>
          </a:p>
          <a:p>
            <a:pPr indent="0" lvl="0" marL="0" rtl="0" algn="l">
              <a:lnSpc>
                <a:spcPct val="115000"/>
              </a:lnSpc>
              <a:spcBef>
                <a:spcPts val="1200"/>
              </a:spcBef>
              <a:spcAft>
                <a:spcPts val="1200"/>
              </a:spcAft>
              <a:buNone/>
            </a:pPr>
            <a:r>
              <a:rPr lang="en" sz="1000"/>
              <a:t>Both graphs seem to confirm that SNIP is good at extreme levels of pruning.</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819150" y="2925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 of pruning on word embeddings</a:t>
            </a:r>
            <a:endParaRPr/>
          </a:p>
          <a:p>
            <a:pPr indent="0" lvl="0" marL="0" rtl="0" algn="l">
              <a:spcBef>
                <a:spcPts val="0"/>
              </a:spcBef>
              <a:spcAft>
                <a:spcPts val="0"/>
              </a:spcAft>
              <a:buNone/>
            </a:pPr>
            <a:r>
              <a:rPr lang="en" sz="2111"/>
              <a:t>Do words used less in dataset get pruned?</a:t>
            </a:r>
            <a:endParaRPr sz="2111"/>
          </a:p>
          <a:p>
            <a:pPr indent="0" lvl="0" marL="0" rtl="0" algn="l">
              <a:spcBef>
                <a:spcPts val="0"/>
              </a:spcBef>
              <a:spcAft>
                <a:spcPts val="0"/>
              </a:spcAft>
              <a:buNone/>
            </a:pPr>
            <a:r>
              <a:rPr lang="en" sz="2111"/>
              <a:t>						</a:t>
            </a:r>
            <a:endParaRPr sz="2111"/>
          </a:p>
        </p:txBody>
      </p:sp>
      <p:sp>
        <p:nvSpPr>
          <p:cNvPr id="356" name="Google Shape;356;p4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57" name="Google Shape;357;p4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8" name="Google Shape;358;p45"/>
          <p:cNvPicPr preferRelativeResize="0"/>
          <p:nvPr/>
        </p:nvPicPr>
        <p:blipFill rotWithShape="1">
          <a:blip r:embed="rId3">
            <a:alphaModFix/>
          </a:blip>
          <a:srcRect b="6067" l="0" r="-1378" t="7740"/>
          <a:stretch/>
        </p:blipFill>
        <p:spPr>
          <a:xfrm>
            <a:off x="885900" y="1789750"/>
            <a:ext cx="3686100" cy="3134050"/>
          </a:xfrm>
          <a:prstGeom prst="rect">
            <a:avLst/>
          </a:prstGeom>
          <a:noFill/>
          <a:ln>
            <a:noFill/>
          </a:ln>
        </p:spPr>
      </p:pic>
      <p:pic>
        <p:nvPicPr>
          <p:cNvPr id="359" name="Google Shape;359;p45"/>
          <p:cNvPicPr preferRelativeResize="0"/>
          <p:nvPr/>
        </p:nvPicPr>
        <p:blipFill rotWithShape="1">
          <a:blip r:embed="rId4">
            <a:alphaModFix/>
          </a:blip>
          <a:srcRect b="6428" l="0" r="0" t="0"/>
          <a:stretch/>
        </p:blipFill>
        <p:spPr>
          <a:xfrm>
            <a:off x="4690250" y="1571250"/>
            <a:ext cx="3582925" cy="3352550"/>
          </a:xfrm>
          <a:prstGeom prst="rect">
            <a:avLst/>
          </a:prstGeom>
          <a:noFill/>
          <a:ln>
            <a:noFill/>
          </a:ln>
        </p:spPr>
      </p:pic>
      <p:sp>
        <p:nvSpPr>
          <p:cNvPr id="360" name="Google Shape;360;p45"/>
          <p:cNvSpPr txBox="1"/>
          <p:nvPr/>
        </p:nvSpPr>
        <p:spPr>
          <a:xfrm>
            <a:off x="3653550" y="1247150"/>
            <a:ext cx="18369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Magnitude pruning</a:t>
            </a:r>
            <a:endParaRPr sz="15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819150" y="2925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 of pruning on word embeddings</a:t>
            </a:r>
            <a:endParaRPr/>
          </a:p>
          <a:p>
            <a:pPr indent="0" lvl="0" marL="0" rtl="0" algn="l">
              <a:spcBef>
                <a:spcPts val="0"/>
              </a:spcBef>
              <a:spcAft>
                <a:spcPts val="0"/>
              </a:spcAft>
              <a:buNone/>
            </a:pPr>
            <a:r>
              <a:rPr lang="en" sz="2111"/>
              <a:t>Do words used less in dataset get pruned?</a:t>
            </a:r>
            <a:endParaRPr sz="2111"/>
          </a:p>
          <a:p>
            <a:pPr indent="0" lvl="0" marL="0" rtl="0" algn="l">
              <a:spcBef>
                <a:spcPts val="0"/>
              </a:spcBef>
              <a:spcAft>
                <a:spcPts val="0"/>
              </a:spcAft>
              <a:buNone/>
            </a:pPr>
            <a:r>
              <a:rPr lang="en" sz="2111"/>
              <a:t>						</a:t>
            </a:r>
            <a:endParaRPr sz="2111"/>
          </a:p>
        </p:txBody>
      </p:sp>
      <p:sp>
        <p:nvSpPr>
          <p:cNvPr id="366" name="Google Shape;366;p46"/>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67" name="Google Shape;367;p46"/>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68" name="Google Shape;368;p46"/>
          <p:cNvSpPr txBox="1"/>
          <p:nvPr/>
        </p:nvSpPr>
        <p:spPr>
          <a:xfrm>
            <a:off x="3653550" y="1247150"/>
            <a:ext cx="18369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OBD</a:t>
            </a:r>
            <a:r>
              <a:rPr lang="en" sz="1500">
                <a:solidFill>
                  <a:schemeClr val="dk2"/>
                </a:solidFill>
              </a:rPr>
              <a:t> pruning</a:t>
            </a:r>
            <a:endParaRPr sz="1500">
              <a:solidFill>
                <a:schemeClr val="dk2"/>
              </a:solidFill>
            </a:endParaRPr>
          </a:p>
        </p:txBody>
      </p:sp>
      <p:pic>
        <p:nvPicPr>
          <p:cNvPr id="369" name="Google Shape;369;p46"/>
          <p:cNvPicPr preferRelativeResize="0"/>
          <p:nvPr/>
        </p:nvPicPr>
        <p:blipFill rotWithShape="1">
          <a:blip r:embed="rId3">
            <a:alphaModFix/>
          </a:blip>
          <a:srcRect b="-5296" l="0" r="0" t="7391"/>
          <a:stretch/>
        </p:blipFill>
        <p:spPr>
          <a:xfrm>
            <a:off x="900700" y="1752550"/>
            <a:ext cx="3605623" cy="3352550"/>
          </a:xfrm>
          <a:prstGeom prst="rect">
            <a:avLst/>
          </a:prstGeom>
          <a:noFill/>
          <a:ln>
            <a:noFill/>
          </a:ln>
        </p:spPr>
      </p:pic>
      <p:pic>
        <p:nvPicPr>
          <p:cNvPr id="370" name="Google Shape;370;p46"/>
          <p:cNvPicPr preferRelativeResize="0"/>
          <p:nvPr/>
        </p:nvPicPr>
        <p:blipFill rotWithShape="1">
          <a:blip r:embed="rId4">
            <a:alphaModFix/>
          </a:blip>
          <a:srcRect b="9835" l="0" r="0" t="7581"/>
          <a:stretch/>
        </p:blipFill>
        <p:spPr>
          <a:xfrm>
            <a:off x="4638675" y="1738850"/>
            <a:ext cx="3565900" cy="2839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type="title"/>
          </p:nvPr>
        </p:nvSpPr>
        <p:spPr>
          <a:xfrm>
            <a:off x="819150" y="2925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 of pruning on word embeddings</a:t>
            </a:r>
            <a:endParaRPr/>
          </a:p>
          <a:p>
            <a:pPr indent="0" lvl="0" marL="0" rtl="0" algn="l">
              <a:spcBef>
                <a:spcPts val="0"/>
              </a:spcBef>
              <a:spcAft>
                <a:spcPts val="0"/>
              </a:spcAft>
              <a:buNone/>
            </a:pPr>
            <a:r>
              <a:rPr lang="en" sz="2111"/>
              <a:t>Do words used less in dataset get pruned?</a:t>
            </a:r>
            <a:endParaRPr sz="2111"/>
          </a:p>
          <a:p>
            <a:pPr indent="0" lvl="0" marL="0" rtl="0" algn="l">
              <a:spcBef>
                <a:spcPts val="0"/>
              </a:spcBef>
              <a:spcAft>
                <a:spcPts val="0"/>
              </a:spcAft>
              <a:buNone/>
            </a:pPr>
            <a:r>
              <a:rPr lang="en" sz="2111"/>
              <a:t>						</a:t>
            </a:r>
            <a:endParaRPr sz="2111"/>
          </a:p>
        </p:txBody>
      </p:sp>
      <p:sp>
        <p:nvSpPr>
          <p:cNvPr id="376" name="Google Shape;376;p47"/>
          <p:cNvSpPr txBox="1"/>
          <p:nvPr>
            <p:ph idx="1" type="body"/>
          </p:nvPr>
        </p:nvSpPr>
        <p:spPr>
          <a:xfrm>
            <a:off x="958487" y="2121993"/>
            <a:ext cx="3508500" cy="241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77" name="Google Shape;377;p47"/>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78" name="Google Shape;378;p47"/>
          <p:cNvSpPr txBox="1"/>
          <p:nvPr/>
        </p:nvSpPr>
        <p:spPr>
          <a:xfrm>
            <a:off x="3653550" y="1247150"/>
            <a:ext cx="18369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SNIP</a:t>
            </a:r>
            <a:r>
              <a:rPr lang="en" sz="1500">
                <a:solidFill>
                  <a:schemeClr val="dk2"/>
                </a:solidFill>
              </a:rPr>
              <a:t> pruning</a:t>
            </a:r>
            <a:endParaRPr sz="1500">
              <a:solidFill>
                <a:schemeClr val="dk2"/>
              </a:solidFill>
            </a:endParaRPr>
          </a:p>
        </p:txBody>
      </p:sp>
      <p:pic>
        <p:nvPicPr>
          <p:cNvPr id="379" name="Google Shape;379;p47"/>
          <p:cNvPicPr preferRelativeResize="0"/>
          <p:nvPr/>
        </p:nvPicPr>
        <p:blipFill rotWithShape="1">
          <a:blip r:embed="rId3">
            <a:alphaModFix/>
          </a:blip>
          <a:srcRect b="9508" l="0" r="0" t="5210"/>
          <a:stretch/>
        </p:blipFill>
        <p:spPr>
          <a:xfrm>
            <a:off x="860181" y="1738850"/>
            <a:ext cx="3606793" cy="3076075"/>
          </a:xfrm>
          <a:prstGeom prst="rect">
            <a:avLst/>
          </a:prstGeom>
          <a:noFill/>
          <a:ln>
            <a:noFill/>
          </a:ln>
        </p:spPr>
      </p:pic>
      <p:pic>
        <p:nvPicPr>
          <p:cNvPr id="380" name="Google Shape;380;p47"/>
          <p:cNvPicPr preferRelativeResize="0"/>
          <p:nvPr/>
        </p:nvPicPr>
        <p:blipFill rotWithShape="1">
          <a:blip r:embed="rId4">
            <a:alphaModFix/>
          </a:blip>
          <a:srcRect b="9355" l="0" r="0" t="7636"/>
          <a:stretch/>
        </p:blipFill>
        <p:spPr>
          <a:xfrm>
            <a:off x="4555612" y="1678048"/>
            <a:ext cx="3852225" cy="31976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8"/>
          <p:cNvSpPr txBox="1"/>
          <p:nvPr>
            <p:ph type="title"/>
          </p:nvPr>
        </p:nvSpPr>
        <p:spPr>
          <a:xfrm>
            <a:off x="819150" y="4999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Visualisation of encoder-decoder weights</a:t>
            </a:r>
            <a:endParaRPr/>
          </a:p>
          <a:p>
            <a:pPr indent="0" lvl="0" marL="0" rtl="0" algn="l">
              <a:spcBef>
                <a:spcPts val="0"/>
              </a:spcBef>
              <a:spcAft>
                <a:spcPts val="0"/>
              </a:spcAft>
              <a:buNone/>
            </a:pPr>
            <a:r>
              <a:rPr lang="en"/>
              <a:t>SNIP/OBD at 80% lvl</a:t>
            </a:r>
            <a:endParaRPr/>
          </a:p>
        </p:txBody>
      </p:sp>
      <p:pic>
        <p:nvPicPr>
          <p:cNvPr id="386" name="Google Shape;386;p48"/>
          <p:cNvPicPr preferRelativeResize="0"/>
          <p:nvPr/>
        </p:nvPicPr>
        <p:blipFill>
          <a:blip r:embed="rId3">
            <a:alphaModFix/>
          </a:blip>
          <a:stretch>
            <a:fillRect/>
          </a:stretch>
        </p:blipFill>
        <p:spPr>
          <a:xfrm>
            <a:off x="283000" y="1332429"/>
            <a:ext cx="4289001" cy="3574170"/>
          </a:xfrm>
          <a:prstGeom prst="rect">
            <a:avLst/>
          </a:prstGeom>
          <a:noFill/>
          <a:ln>
            <a:noFill/>
          </a:ln>
        </p:spPr>
      </p:pic>
      <p:pic>
        <p:nvPicPr>
          <p:cNvPr id="387" name="Google Shape;387;p48"/>
          <p:cNvPicPr preferRelativeResize="0"/>
          <p:nvPr/>
        </p:nvPicPr>
        <p:blipFill>
          <a:blip r:embed="rId4">
            <a:alphaModFix/>
          </a:blip>
          <a:stretch>
            <a:fillRect/>
          </a:stretch>
        </p:blipFill>
        <p:spPr>
          <a:xfrm>
            <a:off x="4650000" y="1332425"/>
            <a:ext cx="3607550" cy="3607550"/>
          </a:xfrm>
          <a:prstGeom prst="rect">
            <a:avLst/>
          </a:prstGeom>
          <a:noFill/>
          <a:ln>
            <a:noFill/>
          </a:ln>
        </p:spPr>
      </p:pic>
      <p:sp>
        <p:nvSpPr>
          <p:cNvPr id="388" name="Google Shape;388;p48"/>
          <p:cNvSpPr txBox="1"/>
          <p:nvPr/>
        </p:nvSpPr>
        <p:spPr>
          <a:xfrm>
            <a:off x="4240150" y="2012550"/>
            <a:ext cx="699000" cy="1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Input gate</a:t>
            </a:r>
            <a:endParaRPr sz="900">
              <a:solidFill>
                <a:schemeClr val="dk2"/>
              </a:solidFill>
            </a:endParaRPr>
          </a:p>
        </p:txBody>
      </p:sp>
      <p:sp>
        <p:nvSpPr>
          <p:cNvPr id="389" name="Google Shape;389;p48"/>
          <p:cNvSpPr txBox="1"/>
          <p:nvPr/>
        </p:nvSpPr>
        <p:spPr>
          <a:xfrm>
            <a:off x="4232475" y="2642425"/>
            <a:ext cx="775800" cy="1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Forget gate</a:t>
            </a:r>
            <a:endParaRPr sz="800">
              <a:solidFill>
                <a:schemeClr val="dk2"/>
              </a:solidFill>
            </a:endParaRPr>
          </a:p>
        </p:txBody>
      </p:sp>
      <p:sp>
        <p:nvSpPr>
          <p:cNvPr id="390" name="Google Shape;390;p48"/>
          <p:cNvSpPr txBox="1"/>
          <p:nvPr/>
        </p:nvSpPr>
        <p:spPr>
          <a:xfrm>
            <a:off x="4224800" y="3341425"/>
            <a:ext cx="775800" cy="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Output gate</a:t>
            </a:r>
            <a:endParaRPr sz="800">
              <a:solidFill>
                <a:schemeClr val="dk2"/>
              </a:solidFill>
            </a:endParaRPr>
          </a:p>
        </p:txBody>
      </p:sp>
      <p:sp>
        <p:nvSpPr>
          <p:cNvPr id="391" name="Google Shape;391;p48"/>
          <p:cNvSpPr txBox="1"/>
          <p:nvPr/>
        </p:nvSpPr>
        <p:spPr>
          <a:xfrm>
            <a:off x="4247850" y="4140300"/>
            <a:ext cx="775800" cy="1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Input</a:t>
            </a:r>
            <a:endParaRPr sz="900">
              <a:solidFill>
                <a:schemeClr val="dk2"/>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Alignment of Attention Weights</a:t>
            </a:r>
            <a:endParaRPr/>
          </a:p>
        </p:txBody>
      </p:sp>
      <p:sp>
        <p:nvSpPr>
          <p:cNvPr id="397" name="Google Shape;397;p49"/>
          <p:cNvSpPr txBox="1"/>
          <p:nvPr/>
        </p:nvSpPr>
        <p:spPr>
          <a:xfrm>
            <a:off x="850100" y="2095600"/>
            <a:ext cx="7124100" cy="1785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1500">
                <a:solidFill>
                  <a:schemeClr val="dk2"/>
                </a:solidFill>
              </a:rPr>
              <a:t>Source: </a:t>
            </a:r>
            <a:r>
              <a:rPr lang="en" sz="1500">
                <a:solidFill>
                  <a:schemeClr val="dk2"/>
                </a:solidFill>
              </a:rPr>
              <a:t>wenn ich sie fragen würde , die großen weltreligionen aufzuzählen , was würden sie sagen ?</a:t>
            </a:r>
            <a:endParaRPr sz="1500">
              <a:solidFill>
                <a:schemeClr val="dk2"/>
              </a:solidFill>
            </a:endParaRPr>
          </a:p>
          <a:p>
            <a:pPr indent="0" lvl="0" marL="457200" rtl="0" algn="l">
              <a:lnSpc>
                <a:spcPct val="115000"/>
              </a:lnSpc>
              <a:spcBef>
                <a:spcPts val="1200"/>
              </a:spcBef>
              <a:spcAft>
                <a:spcPts val="0"/>
              </a:spcAft>
              <a:buNone/>
            </a:pPr>
            <a:r>
              <a:rPr b="1" lang="en" sz="1500">
                <a:solidFill>
                  <a:schemeClr val="dk2"/>
                </a:solidFill>
              </a:rPr>
              <a:t>Target: </a:t>
            </a:r>
            <a:r>
              <a:rPr lang="en" sz="1500">
                <a:solidFill>
                  <a:schemeClr val="dk2"/>
                </a:solidFill>
              </a:rPr>
              <a:t>if i asked you to name the great religions of the world , what would you say ?</a:t>
            </a:r>
            <a:endParaRPr sz="1500">
              <a:solidFill>
                <a:schemeClr val="dk2"/>
              </a:solidFill>
            </a:endParaRPr>
          </a:p>
          <a:p>
            <a:pPr indent="0" lvl="0" marL="457200" rtl="0" algn="l">
              <a:lnSpc>
                <a:spcPct val="115000"/>
              </a:lnSpc>
              <a:spcBef>
                <a:spcPts val="1200"/>
              </a:spcBef>
              <a:spcAft>
                <a:spcPts val="1200"/>
              </a:spcAft>
              <a:buNone/>
            </a:pPr>
            <a:r>
              <a:t/>
            </a:r>
            <a:endParaRPr sz="15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50"/>
          <p:cNvPicPr preferRelativeResize="0"/>
          <p:nvPr/>
        </p:nvPicPr>
        <p:blipFill>
          <a:blip r:embed="rId3">
            <a:alphaModFix/>
          </a:blip>
          <a:stretch>
            <a:fillRect/>
          </a:stretch>
        </p:blipFill>
        <p:spPr>
          <a:xfrm>
            <a:off x="194475" y="199675"/>
            <a:ext cx="4242401" cy="4242401"/>
          </a:xfrm>
          <a:prstGeom prst="rect">
            <a:avLst/>
          </a:prstGeom>
          <a:noFill/>
          <a:ln>
            <a:noFill/>
          </a:ln>
        </p:spPr>
      </p:pic>
      <p:sp>
        <p:nvSpPr>
          <p:cNvPr id="403" name="Google Shape;403;p50"/>
          <p:cNvSpPr txBox="1"/>
          <p:nvPr>
            <p:ph idx="1" type="body"/>
          </p:nvPr>
        </p:nvSpPr>
        <p:spPr>
          <a:xfrm>
            <a:off x="517625" y="3874375"/>
            <a:ext cx="4321500" cy="2448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1200"/>
              </a:spcAft>
              <a:buNone/>
            </a:pPr>
            <a:r>
              <a:rPr b="1" lang="en"/>
              <a:t>Predicted: </a:t>
            </a:r>
            <a:r>
              <a:rPr lang="en"/>
              <a:t>If i asked them , the great world of world , what would you say ?</a:t>
            </a:r>
            <a:endParaRPr/>
          </a:p>
        </p:txBody>
      </p:sp>
      <p:pic>
        <p:nvPicPr>
          <p:cNvPr id="404" name="Google Shape;404;p50"/>
          <p:cNvPicPr preferRelativeResize="0"/>
          <p:nvPr/>
        </p:nvPicPr>
        <p:blipFill>
          <a:blip r:embed="rId4">
            <a:alphaModFix/>
          </a:blip>
          <a:stretch>
            <a:fillRect/>
          </a:stretch>
        </p:blipFill>
        <p:spPr>
          <a:xfrm>
            <a:off x="4498350" y="199675"/>
            <a:ext cx="4242401" cy="4242401"/>
          </a:xfrm>
          <a:prstGeom prst="rect">
            <a:avLst/>
          </a:prstGeom>
          <a:noFill/>
          <a:ln>
            <a:noFill/>
          </a:ln>
        </p:spPr>
      </p:pic>
      <p:sp>
        <p:nvSpPr>
          <p:cNvPr id="405" name="Google Shape;405;p50"/>
          <p:cNvSpPr txBox="1"/>
          <p:nvPr/>
        </p:nvSpPr>
        <p:spPr>
          <a:xfrm>
            <a:off x="4839125" y="4178600"/>
            <a:ext cx="3403800" cy="615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dk2"/>
                </a:solidFill>
                <a:latin typeface="Calibri"/>
                <a:ea typeface="Calibri"/>
                <a:cs typeface="Calibri"/>
                <a:sym typeface="Calibri"/>
              </a:rPr>
              <a:t>Predicted: </a:t>
            </a:r>
            <a:r>
              <a:rPr lang="en" sz="1300">
                <a:solidFill>
                  <a:schemeClr val="dk2"/>
                </a:solidFill>
                <a:latin typeface="Calibri"/>
                <a:ea typeface="Calibri"/>
                <a:cs typeface="Calibri"/>
                <a:sym typeface="Calibri"/>
              </a:rPr>
              <a:t>If i ask you to ask the great world , what would  you say ?</a:t>
            </a:r>
            <a:endParaRPr sz="1300">
              <a:solidFill>
                <a:schemeClr val="dk2"/>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1"/>
          <p:cNvPicPr preferRelativeResize="0"/>
          <p:nvPr/>
        </p:nvPicPr>
        <p:blipFill>
          <a:blip r:embed="rId3">
            <a:alphaModFix/>
          </a:blip>
          <a:stretch>
            <a:fillRect/>
          </a:stretch>
        </p:blipFill>
        <p:spPr>
          <a:xfrm>
            <a:off x="194475" y="199675"/>
            <a:ext cx="4242401" cy="4242401"/>
          </a:xfrm>
          <a:prstGeom prst="rect">
            <a:avLst/>
          </a:prstGeom>
          <a:noFill/>
          <a:ln>
            <a:noFill/>
          </a:ln>
        </p:spPr>
      </p:pic>
      <p:sp>
        <p:nvSpPr>
          <p:cNvPr id="411" name="Google Shape;411;p51"/>
          <p:cNvSpPr txBox="1"/>
          <p:nvPr>
            <p:ph idx="1" type="body"/>
          </p:nvPr>
        </p:nvSpPr>
        <p:spPr>
          <a:xfrm>
            <a:off x="517625" y="3874375"/>
            <a:ext cx="4321500" cy="2448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1200"/>
              </a:spcAft>
              <a:buNone/>
            </a:pPr>
            <a:r>
              <a:rPr b="1" lang="en"/>
              <a:t>Predicted: </a:t>
            </a:r>
            <a:r>
              <a:rPr lang="en"/>
              <a:t>If i asked them , the great world of world , what would you say ?</a:t>
            </a:r>
            <a:endParaRPr/>
          </a:p>
        </p:txBody>
      </p:sp>
      <p:sp>
        <p:nvSpPr>
          <p:cNvPr id="412" name="Google Shape;412;p51"/>
          <p:cNvSpPr txBox="1"/>
          <p:nvPr/>
        </p:nvSpPr>
        <p:spPr>
          <a:xfrm>
            <a:off x="4549625" y="4208425"/>
            <a:ext cx="3782700" cy="999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1300">
                <a:solidFill>
                  <a:schemeClr val="dk2"/>
                </a:solidFill>
                <a:latin typeface="Calibri"/>
                <a:ea typeface="Calibri"/>
                <a:cs typeface="Calibri"/>
                <a:sym typeface="Calibri"/>
              </a:rPr>
              <a:t>Predicted: </a:t>
            </a:r>
            <a:r>
              <a:rPr lang="en" sz="1300">
                <a:solidFill>
                  <a:schemeClr val="dk2"/>
                </a:solidFill>
                <a:latin typeface="Calibri"/>
                <a:ea typeface="Calibri"/>
                <a:cs typeface="Calibri"/>
                <a:sym typeface="Calibri"/>
              </a:rPr>
              <a:t>If i would ask them to ask them the great world of course , what would you say ?</a:t>
            </a:r>
            <a:endParaRPr sz="1300">
              <a:solidFill>
                <a:schemeClr val="dk2"/>
              </a:solidFill>
              <a:latin typeface="Calibri"/>
              <a:ea typeface="Calibri"/>
              <a:cs typeface="Calibri"/>
              <a:sym typeface="Calibri"/>
            </a:endParaRPr>
          </a:p>
          <a:p>
            <a:pPr indent="0" lvl="0" marL="457200" rtl="0" algn="l">
              <a:lnSpc>
                <a:spcPct val="115000"/>
              </a:lnSpc>
              <a:spcBef>
                <a:spcPts val="1200"/>
              </a:spcBef>
              <a:spcAft>
                <a:spcPts val="1200"/>
              </a:spcAft>
              <a:buNone/>
            </a:pPr>
            <a:r>
              <a:t/>
            </a:r>
            <a:endParaRPr b="1" sz="1300">
              <a:solidFill>
                <a:schemeClr val="dk2"/>
              </a:solidFill>
              <a:latin typeface="Calibri"/>
              <a:ea typeface="Calibri"/>
              <a:cs typeface="Calibri"/>
              <a:sym typeface="Calibri"/>
            </a:endParaRPr>
          </a:p>
        </p:txBody>
      </p:sp>
      <p:pic>
        <p:nvPicPr>
          <p:cNvPr id="413" name="Google Shape;413;p51"/>
          <p:cNvPicPr preferRelativeResize="0"/>
          <p:nvPr/>
        </p:nvPicPr>
        <p:blipFill>
          <a:blip r:embed="rId4">
            <a:alphaModFix/>
          </a:blip>
          <a:stretch>
            <a:fillRect/>
          </a:stretch>
        </p:blipFill>
        <p:spPr>
          <a:xfrm>
            <a:off x="4470600" y="199675"/>
            <a:ext cx="4099050" cy="4099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Task</a:t>
            </a:r>
            <a:endParaRPr/>
          </a:p>
        </p:txBody>
      </p:sp>
      <p:sp>
        <p:nvSpPr>
          <p:cNvPr id="148" name="Google Shape;148;p16"/>
          <p:cNvSpPr txBox="1"/>
          <p:nvPr>
            <p:ph idx="1" type="body"/>
          </p:nvPr>
        </p:nvSpPr>
        <p:spPr>
          <a:xfrm>
            <a:off x="578550" y="1798050"/>
            <a:ext cx="7746300" cy="154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500">
                <a:solidFill>
                  <a:srgbClr val="000000"/>
                </a:solidFill>
                <a:latin typeface="Arial"/>
                <a:ea typeface="Arial"/>
                <a:cs typeface="Arial"/>
                <a:sym typeface="Arial"/>
              </a:rPr>
              <a:t>Neural Machine Translation:</a:t>
            </a:r>
            <a:r>
              <a:rPr lang="en" sz="1500">
                <a:solidFill>
                  <a:srgbClr val="000000"/>
                </a:solidFill>
                <a:latin typeface="Arial"/>
                <a:ea typeface="Arial"/>
                <a:cs typeface="Arial"/>
                <a:sym typeface="Arial"/>
              </a:rPr>
              <a:t> It involves translating a sentence X of one language (source language) to sentence y of another language (target language).</a:t>
            </a:r>
            <a:endParaRPr sz="1500">
              <a:solidFill>
                <a:srgbClr val="000000"/>
              </a:solidFill>
              <a:latin typeface="Arial"/>
              <a:ea typeface="Arial"/>
              <a:cs typeface="Arial"/>
              <a:sym typeface="Arial"/>
            </a:endParaRPr>
          </a:p>
          <a:p>
            <a:pPr indent="0" lvl="0" marL="457200" rtl="0" algn="l">
              <a:spcBef>
                <a:spcPts val="0"/>
              </a:spcBef>
              <a:spcAft>
                <a:spcPts val="0"/>
              </a:spcAft>
              <a:buNone/>
            </a:pPr>
            <a:r>
              <a:t/>
            </a:r>
            <a:endParaRPr sz="1500">
              <a:solidFill>
                <a:srgbClr val="000000"/>
              </a:solidFill>
              <a:latin typeface="Arial"/>
              <a:ea typeface="Arial"/>
              <a:cs typeface="Arial"/>
              <a:sym typeface="Arial"/>
            </a:endParaRPr>
          </a:p>
          <a:p>
            <a:pPr indent="0" lvl="0" marL="457200" rtl="0" algn="l">
              <a:spcBef>
                <a:spcPts val="0"/>
              </a:spcBef>
              <a:spcAft>
                <a:spcPts val="0"/>
              </a:spcAft>
              <a:buNone/>
            </a:pPr>
            <a:r>
              <a:rPr lang="en" sz="1500">
                <a:solidFill>
                  <a:srgbClr val="000000"/>
                </a:solidFill>
                <a:latin typeface="Arial"/>
                <a:ea typeface="Arial"/>
                <a:cs typeface="Arial"/>
                <a:sym typeface="Arial"/>
              </a:rPr>
              <a:t>A basic form of NMT consists of two components:</a:t>
            </a:r>
            <a:endParaRPr sz="1500">
              <a:solidFill>
                <a:srgbClr val="000000"/>
              </a:solidFill>
              <a:latin typeface="Arial"/>
              <a:ea typeface="Arial"/>
              <a:cs typeface="Arial"/>
              <a:sym typeface="Arial"/>
            </a:endParaRPr>
          </a:p>
          <a:p>
            <a:pPr indent="0" lvl="0" marL="457200" rtl="0" algn="l">
              <a:spcBef>
                <a:spcPts val="0"/>
              </a:spcBef>
              <a:spcAft>
                <a:spcPts val="0"/>
              </a:spcAft>
              <a:buNone/>
            </a:pPr>
            <a:r>
              <a:rPr lang="en" sz="1500">
                <a:solidFill>
                  <a:srgbClr val="000000"/>
                </a:solidFill>
                <a:latin typeface="Arial"/>
                <a:ea typeface="Arial"/>
                <a:cs typeface="Arial"/>
                <a:sym typeface="Arial"/>
              </a:rPr>
              <a:t>(a) an encoder which computes a representation s for each source sentence </a:t>
            </a:r>
            <a:endParaRPr sz="1500">
              <a:solidFill>
                <a:srgbClr val="000000"/>
              </a:solidFill>
              <a:latin typeface="Arial"/>
              <a:ea typeface="Arial"/>
              <a:cs typeface="Arial"/>
              <a:sym typeface="Arial"/>
            </a:endParaRPr>
          </a:p>
          <a:p>
            <a:pPr indent="0" lvl="0" marL="457200" rtl="0" algn="l">
              <a:spcBef>
                <a:spcPts val="0"/>
              </a:spcBef>
              <a:spcAft>
                <a:spcPts val="0"/>
              </a:spcAft>
              <a:buNone/>
            </a:pPr>
            <a:r>
              <a:rPr lang="en" sz="1500">
                <a:solidFill>
                  <a:srgbClr val="000000"/>
                </a:solidFill>
                <a:latin typeface="Arial"/>
                <a:ea typeface="Arial"/>
                <a:cs typeface="Arial"/>
                <a:sym typeface="Arial"/>
              </a:rPr>
              <a:t>(b) a decoder which generates one target word at a time and hence decomposes the conditional probability as:</a:t>
            </a:r>
            <a:endParaRPr sz="1500">
              <a:solidFill>
                <a:srgbClr val="000000"/>
              </a:solidFill>
              <a:latin typeface="Arial"/>
              <a:ea typeface="Arial"/>
              <a:cs typeface="Arial"/>
              <a:sym typeface="Arial"/>
            </a:endParaRPr>
          </a:p>
          <a:p>
            <a:pPr indent="0" lvl="0" marL="457200" rtl="0" algn="l">
              <a:spcBef>
                <a:spcPts val="0"/>
              </a:spcBef>
              <a:spcAft>
                <a:spcPts val="0"/>
              </a:spcAft>
              <a:buNone/>
            </a:pPr>
            <a:r>
              <a:t/>
            </a:r>
            <a:endParaRPr sz="1500">
              <a:solidFill>
                <a:srgbClr val="000000"/>
              </a:solidFill>
              <a:latin typeface="Arial"/>
              <a:ea typeface="Arial"/>
              <a:cs typeface="Arial"/>
              <a:sym typeface="Arial"/>
            </a:endParaRPr>
          </a:p>
          <a:p>
            <a:pPr indent="0" lvl="0" marL="457200" rtl="0" algn="l">
              <a:spcBef>
                <a:spcPts val="0"/>
              </a:spcBef>
              <a:spcAft>
                <a:spcPts val="0"/>
              </a:spcAft>
              <a:buNone/>
            </a:pPr>
            <a:r>
              <a:t/>
            </a:r>
            <a:endParaRPr sz="1500">
              <a:solidFill>
                <a:srgbClr val="000000"/>
              </a:solidFill>
            </a:endParaRPr>
          </a:p>
        </p:txBody>
      </p:sp>
      <p:pic>
        <p:nvPicPr>
          <p:cNvPr id="149" name="Google Shape;149;p16"/>
          <p:cNvPicPr preferRelativeResize="0"/>
          <p:nvPr/>
        </p:nvPicPr>
        <p:blipFill>
          <a:blip r:embed="rId3">
            <a:alphaModFix/>
          </a:blip>
          <a:stretch>
            <a:fillRect/>
          </a:stretch>
        </p:blipFill>
        <p:spPr>
          <a:xfrm>
            <a:off x="2003050" y="3744225"/>
            <a:ext cx="4944624" cy="1059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52"/>
          <p:cNvPicPr preferRelativeResize="0"/>
          <p:nvPr/>
        </p:nvPicPr>
        <p:blipFill>
          <a:blip r:embed="rId3">
            <a:alphaModFix/>
          </a:blip>
          <a:stretch>
            <a:fillRect/>
          </a:stretch>
        </p:blipFill>
        <p:spPr>
          <a:xfrm>
            <a:off x="194475" y="199675"/>
            <a:ext cx="4242401" cy="4242401"/>
          </a:xfrm>
          <a:prstGeom prst="rect">
            <a:avLst/>
          </a:prstGeom>
          <a:noFill/>
          <a:ln>
            <a:noFill/>
          </a:ln>
        </p:spPr>
      </p:pic>
      <p:sp>
        <p:nvSpPr>
          <p:cNvPr id="419" name="Google Shape;419;p52"/>
          <p:cNvSpPr txBox="1"/>
          <p:nvPr>
            <p:ph idx="1" type="body"/>
          </p:nvPr>
        </p:nvSpPr>
        <p:spPr>
          <a:xfrm>
            <a:off x="517625" y="3874375"/>
            <a:ext cx="4321500" cy="2448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1200"/>
              </a:spcAft>
              <a:buNone/>
            </a:pPr>
            <a:r>
              <a:rPr b="1" lang="en"/>
              <a:t>Predicted: </a:t>
            </a:r>
            <a:r>
              <a:rPr lang="en"/>
              <a:t>If i asked them , the great world of world , what would you say ?</a:t>
            </a:r>
            <a:endParaRPr/>
          </a:p>
        </p:txBody>
      </p:sp>
      <p:sp>
        <p:nvSpPr>
          <p:cNvPr id="420" name="Google Shape;420;p52"/>
          <p:cNvSpPr txBox="1"/>
          <p:nvPr/>
        </p:nvSpPr>
        <p:spPr>
          <a:xfrm>
            <a:off x="4549625" y="4208425"/>
            <a:ext cx="37827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t/>
            </a:r>
            <a:endParaRPr b="1" sz="1300">
              <a:solidFill>
                <a:schemeClr val="dk2"/>
              </a:solidFill>
              <a:latin typeface="Calibri"/>
              <a:ea typeface="Calibri"/>
              <a:cs typeface="Calibri"/>
              <a:sym typeface="Calibri"/>
            </a:endParaRPr>
          </a:p>
        </p:txBody>
      </p:sp>
      <p:pic>
        <p:nvPicPr>
          <p:cNvPr id="421" name="Google Shape;421;p52"/>
          <p:cNvPicPr preferRelativeResize="0"/>
          <p:nvPr/>
        </p:nvPicPr>
        <p:blipFill>
          <a:blip r:embed="rId4">
            <a:alphaModFix/>
          </a:blip>
          <a:stretch>
            <a:fillRect/>
          </a:stretch>
        </p:blipFill>
        <p:spPr>
          <a:xfrm>
            <a:off x="4407050" y="163900"/>
            <a:ext cx="4187575" cy="4187575"/>
          </a:xfrm>
          <a:prstGeom prst="rect">
            <a:avLst/>
          </a:prstGeom>
          <a:noFill/>
          <a:ln>
            <a:noFill/>
          </a:ln>
        </p:spPr>
      </p:pic>
      <p:sp>
        <p:nvSpPr>
          <p:cNvPr id="422" name="Google Shape;422;p52"/>
          <p:cNvSpPr txBox="1"/>
          <p:nvPr/>
        </p:nvSpPr>
        <p:spPr>
          <a:xfrm>
            <a:off x="4524325" y="4208425"/>
            <a:ext cx="3782700" cy="615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300">
                <a:solidFill>
                  <a:schemeClr val="dk2"/>
                </a:solidFill>
                <a:latin typeface="Calibri"/>
                <a:ea typeface="Calibri"/>
                <a:cs typeface="Calibri"/>
                <a:sym typeface="Calibri"/>
              </a:rPr>
              <a:t>Predicted: </a:t>
            </a:r>
            <a:r>
              <a:rPr lang="en" sz="1300">
                <a:solidFill>
                  <a:schemeClr val="dk2"/>
                </a:solidFill>
                <a:latin typeface="Calibri"/>
                <a:ea typeface="Calibri"/>
                <a:cs typeface="Calibri"/>
                <a:sym typeface="Calibri"/>
              </a:rPr>
              <a:t>If i would ask them to ask them the great world of course , what would you say ?</a:t>
            </a:r>
            <a:endParaRPr sz="1300">
              <a:solidFill>
                <a:schemeClr val="dk2"/>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OBD With 90% </a:t>
            </a:r>
            <a:endParaRPr/>
          </a:p>
          <a:p>
            <a:pPr indent="0" lvl="0" marL="0" rtl="0" algn="l">
              <a:spcBef>
                <a:spcPts val="0"/>
              </a:spcBef>
              <a:spcAft>
                <a:spcPts val="0"/>
              </a:spcAft>
              <a:buNone/>
            </a:pPr>
            <a:r>
              <a:rPr lang="en"/>
              <a:t>without retraining</a:t>
            </a:r>
            <a:endParaRPr/>
          </a:p>
        </p:txBody>
      </p:sp>
      <p:sp>
        <p:nvSpPr>
          <p:cNvPr id="428" name="Google Shape;428;p53"/>
          <p:cNvSpPr txBox="1"/>
          <p:nvPr>
            <p:ph idx="1" type="body"/>
          </p:nvPr>
        </p:nvSpPr>
        <p:spPr>
          <a:xfrm>
            <a:off x="819150" y="1990725"/>
            <a:ext cx="3300300" cy="2448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a:t>Source: </a:t>
            </a:r>
            <a:r>
              <a:rPr lang="en"/>
              <a:t>wenn ich sie fragen würde , die großen weltreligionen aufzuzählen , was würden sie sagen ?</a:t>
            </a:r>
            <a:endParaRPr/>
          </a:p>
          <a:p>
            <a:pPr indent="0" lvl="0" marL="457200" rtl="0" algn="l">
              <a:spcBef>
                <a:spcPts val="1200"/>
              </a:spcBef>
              <a:spcAft>
                <a:spcPts val="0"/>
              </a:spcAft>
              <a:buNone/>
            </a:pPr>
            <a:r>
              <a:rPr b="1" lang="en"/>
              <a:t>Target: </a:t>
            </a:r>
            <a:r>
              <a:rPr lang="en"/>
              <a:t>if i asked you to name the great religions of the world , what would you say ?</a:t>
            </a:r>
            <a:endParaRPr/>
          </a:p>
          <a:p>
            <a:pPr indent="0" lvl="0" marL="457200" rtl="0" algn="l">
              <a:spcBef>
                <a:spcPts val="1200"/>
              </a:spcBef>
              <a:spcAft>
                <a:spcPts val="1200"/>
              </a:spcAft>
              <a:buNone/>
            </a:pPr>
            <a:r>
              <a:rPr b="1" lang="en"/>
              <a:t>Predicted: </a:t>
            </a:r>
            <a:r>
              <a:rPr lang="en"/>
              <a:t>If i was going to ask them , the big &lt;unk&gt; , what would they say ?</a:t>
            </a:r>
            <a:endParaRPr/>
          </a:p>
        </p:txBody>
      </p:sp>
      <p:pic>
        <p:nvPicPr>
          <p:cNvPr id="429" name="Google Shape;429;p53"/>
          <p:cNvPicPr preferRelativeResize="0"/>
          <p:nvPr/>
        </p:nvPicPr>
        <p:blipFill>
          <a:blip r:embed="rId3">
            <a:alphaModFix/>
          </a:blip>
          <a:stretch>
            <a:fillRect/>
          </a:stretch>
        </p:blipFill>
        <p:spPr>
          <a:xfrm>
            <a:off x="4313175" y="411850"/>
            <a:ext cx="4487474" cy="44874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4"/>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Snip with 90% </a:t>
            </a:r>
            <a:endParaRPr/>
          </a:p>
          <a:p>
            <a:pPr indent="0" lvl="0" marL="0" rtl="0" algn="l">
              <a:spcBef>
                <a:spcPts val="0"/>
              </a:spcBef>
              <a:spcAft>
                <a:spcPts val="0"/>
              </a:spcAft>
              <a:buNone/>
            </a:pPr>
            <a:r>
              <a:rPr lang="en"/>
              <a:t>Pruning </a:t>
            </a:r>
            <a:endParaRPr/>
          </a:p>
        </p:txBody>
      </p:sp>
      <p:sp>
        <p:nvSpPr>
          <p:cNvPr id="435" name="Google Shape;435;p54"/>
          <p:cNvSpPr txBox="1"/>
          <p:nvPr>
            <p:ph idx="1" type="body"/>
          </p:nvPr>
        </p:nvSpPr>
        <p:spPr>
          <a:xfrm>
            <a:off x="354200" y="1996700"/>
            <a:ext cx="33003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b="1"/>
          </a:p>
          <a:p>
            <a:pPr indent="0" lvl="0" marL="457200" rtl="0" algn="l">
              <a:spcBef>
                <a:spcPts val="1200"/>
              </a:spcBef>
              <a:spcAft>
                <a:spcPts val="0"/>
              </a:spcAft>
              <a:buNone/>
            </a:pPr>
            <a:r>
              <a:rPr b="1" lang="en"/>
              <a:t>Source: </a:t>
            </a:r>
            <a:r>
              <a:rPr lang="en"/>
              <a:t>wenn ich sie fragen würde , die großen weltreligionen aufzuzählen , was würden sie sagen ?</a:t>
            </a:r>
            <a:endParaRPr/>
          </a:p>
          <a:p>
            <a:pPr indent="0" lvl="0" marL="457200" rtl="0" algn="l">
              <a:spcBef>
                <a:spcPts val="1200"/>
              </a:spcBef>
              <a:spcAft>
                <a:spcPts val="0"/>
              </a:spcAft>
              <a:buNone/>
            </a:pPr>
            <a:r>
              <a:rPr b="1" lang="en"/>
              <a:t>Target: </a:t>
            </a:r>
            <a:r>
              <a:rPr lang="en"/>
              <a:t>if i asked you to name the great religions of the world , what would you say ?</a:t>
            </a:r>
            <a:endParaRPr/>
          </a:p>
          <a:p>
            <a:pPr indent="0" lvl="0" marL="457200" rtl="0" algn="l">
              <a:spcBef>
                <a:spcPts val="1200"/>
              </a:spcBef>
              <a:spcAft>
                <a:spcPts val="1200"/>
              </a:spcAft>
              <a:buNone/>
            </a:pPr>
            <a:r>
              <a:rPr b="1" lang="en"/>
              <a:t>Predicted: </a:t>
            </a:r>
            <a:r>
              <a:rPr lang="en"/>
              <a:t>If i would ask you , the great american , what would you say ?</a:t>
            </a:r>
            <a:endParaRPr/>
          </a:p>
        </p:txBody>
      </p:sp>
      <p:pic>
        <p:nvPicPr>
          <p:cNvPr id="436" name="Google Shape;436;p54"/>
          <p:cNvPicPr preferRelativeResize="0"/>
          <p:nvPr/>
        </p:nvPicPr>
        <p:blipFill>
          <a:blip r:embed="rId3">
            <a:alphaModFix/>
          </a:blip>
          <a:stretch>
            <a:fillRect/>
          </a:stretch>
        </p:blipFill>
        <p:spPr>
          <a:xfrm>
            <a:off x="4212825" y="447300"/>
            <a:ext cx="4457974" cy="4457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Conclusions based on our finding</a:t>
            </a:r>
            <a:endParaRPr/>
          </a:p>
        </p:txBody>
      </p:sp>
      <p:sp>
        <p:nvSpPr>
          <p:cNvPr id="442" name="Google Shape;442;p55"/>
          <p:cNvSpPr txBox="1"/>
          <p:nvPr>
            <p:ph idx="1" type="body"/>
          </p:nvPr>
        </p:nvSpPr>
        <p:spPr>
          <a:xfrm>
            <a:off x="819150" y="1990725"/>
            <a:ext cx="7505700" cy="2691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Arial"/>
              <a:buChar char="●"/>
            </a:pPr>
            <a:r>
              <a:rPr lang="en" sz="1500">
                <a:latin typeface="Arial"/>
                <a:ea typeface="Arial"/>
                <a:cs typeface="Arial"/>
                <a:sym typeface="Arial"/>
              </a:rPr>
              <a:t>Class blind is best out of magnitude based prunings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Retraining can improve the model even if pruned randomly</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Gradient based methods prune initial layers more (due to less gradient flow to initial layers)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OBD and SNIP perform good on extreme pruning percentages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OBD performs really well even without retraining</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Performance of SNIP on NMT task as we found is suboptimal.</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We get best results on OBD out of all the pruning methods we tried</a:t>
            </a:r>
            <a:endParaRPr sz="15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448" name="Google Shape;448;p56"/>
          <p:cNvSpPr txBox="1"/>
          <p:nvPr>
            <p:ph idx="1" type="body"/>
          </p:nvPr>
        </p:nvSpPr>
        <p:spPr>
          <a:xfrm>
            <a:off x="819150" y="1907300"/>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000">
                <a:solidFill>
                  <a:srgbClr val="222222"/>
                </a:solidFill>
                <a:highlight>
                  <a:srgbClr val="FFFFFF"/>
                </a:highlight>
                <a:latin typeface="Arial"/>
                <a:ea typeface="Arial"/>
                <a:cs typeface="Arial"/>
                <a:sym typeface="Arial"/>
              </a:rPr>
              <a:t>See, Abigail, Minh-Thang Luong, and Christopher D. Manning. "Compression of neural machine translation models via pruning." </a:t>
            </a:r>
            <a:r>
              <a:rPr i="1" lang="en" sz="1000">
                <a:solidFill>
                  <a:srgbClr val="222222"/>
                </a:solidFill>
                <a:latin typeface="Arial"/>
                <a:ea typeface="Arial"/>
                <a:cs typeface="Arial"/>
                <a:sym typeface="Arial"/>
              </a:rPr>
              <a:t>arXiv preprint arXiv:1606.09274</a:t>
            </a:r>
            <a:r>
              <a:rPr lang="en" sz="1000">
                <a:solidFill>
                  <a:srgbClr val="222222"/>
                </a:solidFill>
                <a:highlight>
                  <a:srgbClr val="FFFFFF"/>
                </a:highlight>
                <a:latin typeface="Arial"/>
                <a:ea typeface="Arial"/>
                <a:cs typeface="Arial"/>
                <a:sym typeface="Arial"/>
              </a:rPr>
              <a:t> (2016).</a:t>
            </a:r>
            <a:endParaRPr sz="10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n" sz="1000">
                <a:solidFill>
                  <a:srgbClr val="222222"/>
                </a:solidFill>
                <a:highlight>
                  <a:srgbClr val="FFFFFF"/>
                </a:highlight>
                <a:latin typeface="Arial"/>
                <a:ea typeface="Arial"/>
                <a:cs typeface="Arial"/>
                <a:sym typeface="Arial"/>
              </a:rPr>
              <a:t>Luong, Minh-Thang, Hieu Pham, and Christopher D. Manning. "Effective approaches to attention-based neural machine translation." </a:t>
            </a:r>
            <a:r>
              <a:rPr i="1" lang="en" sz="1000">
                <a:solidFill>
                  <a:srgbClr val="222222"/>
                </a:solidFill>
                <a:latin typeface="Arial"/>
                <a:ea typeface="Arial"/>
                <a:cs typeface="Arial"/>
                <a:sym typeface="Arial"/>
              </a:rPr>
              <a:t>arXiv preprint arXiv:1508.04025</a:t>
            </a:r>
            <a:r>
              <a:rPr lang="en" sz="1000">
                <a:solidFill>
                  <a:srgbClr val="222222"/>
                </a:solidFill>
                <a:highlight>
                  <a:srgbClr val="FFFFFF"/>
                </a:highlight>
                <a:latin typeface="Arial"/>
                <a:ea typeface="Arial"/>
                <a:cs typeface="Arial"/>
                <a:sym typeface="Arial"/>
              </a:rPr>
              <a:t> (2015).</a:t>
            </a:r>
            <a:endParaRPr sz="10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n" sz="1000">
                <a:solidFill>
                  <a:srgbClr val="222222"/>
                </a:solidFill>
                <a:highlight>
                  <a:srgbClr val="FFFFFF"/>
                </a:highlight>
                <a:latin typeface="Arial"/>
                <a:ea typeface="Arial"/>
                <a:cs typeface="Arial"/>
                <a:sym typeface="Arial"/>
              </a:rPr>
              <a:t>Lee, Namhoon, Thalaiyasingam Ajanthan, and Philip HS Torr. "Snip: Single-shot network pruning based on connection sensitivity." </a:t>
            </a:r>
            <a:r>
              <a:rPr i="1" lang="en" sz="1000">
                <a:solidFill>
                  <a:srgbClr val="222222"/>
                </a:solidFill>
                <a:latin typeface="Arial"/>
                <a:ea typeface="Arial"/>
                <a:cs typeface="Arial"/>
                <a:sym typeface="Arial"/>
              </a:rPr>
              <a:t>arXiv preprint arXiv:1810.02340</a:t>
            </a:r>
            <a:r>
              <a:rPr lang="en" sz="1000">
                <a:solidFill>
                  <a:srgbClr val="222222"/>
                </a:solidFill>
                <a:highlight>
                  <a:srgbClr val="FFFFFF"/>
                </a:highlight>
                <a:latin typeface="Arial"/>
                <a:ea typeface="Arial"/>
                <a:cs typeface="Arial"/>
                <a:sym typeface="Arial"/>
              </a:rPr>
              <a:t> (2018).</a:t>
            </a:r>
            <a:endParaRPr sz="10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n" sz="1000">
                <a:solidFill>
                  <a:srgbClr val="222222"/>
                </a:solidFill>
                <a:highlight>
                  <a:srgbClr val="FFFFFF"/>
                </a:highlight>
                <a:latin typeface="Arial"/>
                <a:ea typeface="Arial"/>
                <a:cs typeface="Arial"/>
                <a:sym typeface="Arial"/>
              </a:rPr>
              <a:t>LeCun, Yann, John Denker, and Sara Solla. "Optimal brain damage." </a:t>
            </a:r>
            <a:r>
              <a:rPr i="1" lang="en" sz="1000">
                <a:solidFill>
                  <a:srgbClr val="222222"/>
                </a:solidFill>
                <a:latin typeface="Arial"/>
                <a:ea typeface="Arial"/>
                <a:cs typeface="Arial"/>
                <a:sym typeface="Arial"/>
              </a:rPr>
              <a:t>Advances in neural information processing systems</a:t>
            </a:r>
            <a:r>
              <a:rPr lang="en" sz="1000">
                <a:solidFill>
                  <a:srgbClr val="222222"/>
                </a:solidFill>
                <a:highlight>
                  <a:srgbClr val="FFFFFF"/>
                </a:highlight>
                <a:latin typeface="Arial"/>
                <a:ea typeface="Arial"/>
                <a:cs typeface="Arial"/>
                <a:sym typeface="Arial"/>
              </a:rPr>
              <a:t>2 (1989).</a:t>
            </a:r>
            <a:endParaRPr sz="10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n" sz="1000">
                <a:solidFill>
                  <a:srgbClr val="222222"/>
                </a:solidFill>
                <a:highlight>
                  <a:srgbClr val="FFFFFF"/>
                </a:highlight>
                <a:latin typeface="Arial"/>
                <a:ea typeface="Arial"/>
                <a:cs typeface="Arial"/>
                <a:sym typeface="Arial"/>
              </a:rPr>
              <a:t>Blalock, Davis, et al. "What is the state of neural network pruning?." </a:t>
            </a:r>
            <a:r>
              <a:rPr i="1" lang="en" sz="1000">
                <a:solidFill>
                  <a:srgbClr val="222222"/>
                </a:solidFill>
                <a:latin typeface="Arial"/>
                <a:ea typeface="Arial"/>
                <a:cs typeface="Arial"/>
                <a:sym typeface="Arial"/>
              </a:rPr>
              <a:t>Proceedings of machine learning and systems</a:t>
            </a:r>
            <a:r>
              <a:rPr lang="en" sz="1000">
                <a:solidFill>
                  <a:srgbClr val="222222"/>
                </a:solidFill>
                <a:highlight>
                  <a:srgbClr val="FFFFFF"/>
                </a:highlight>
                <a:latin typeface="Arial"/>
                <a:ea typeface="Arial"/>
                <a:cs typeface="Arial"/>
                <a:sym typeface="Arial"/>
              </a:rPr>
              <a:t> 2 (2020): 129-146.</a:t>
            </a:r>
            <a:endParaRPr sz="10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rPr lang="en" sz="1000">
                <a:solidFill>
                  <a:srgbClr val="222222"/>
                </a:solidFill>
                <a:highlight>
                  <a:srgbClr val="FFFFFF"/>
                </a:highlight>
                <a:latin typeface="Arial"/>
                <a:ea typeface="Arial"/>
                <a:cs typeface="Arial"/>
                <a:sym typeface="Arial"/>
              </a:rPr>
              <a:t>Wang, Chaoqi, Guodong Zhang, and Roger Grosse. "Picking winning tickets before training by preserving gradient flow." </a:t>
            </a:r>
            <a:r>
              <a:rPr i="1" lang="en" sz="1000">
                <a:solidFill>
                  <a:srgbClr val="222222"/>
                </a:solidFill>
                <a:latin typeface="Arial"/>
                <a:ea typeface="Arial"/>
                <a:cs typeface="Arial"/>
                <a:sym typeface="Arial"/>
              </a:rPr>
              <a:t>arXiv preprint arXiv:2002.07376</a:t>
            </a:r>
            <a:r>
              <a:rPr lang="en" sz="1000">
                <a:solidFill>
                  <a:srgbClr val="222222"/>
                </a:solidFill>
                <a:highlight>
                  <a:srgbClr val="FFFFFF"/>
                </a:highlight>
                <a:latin typeface="Arial"/>
                <a:ea typeface="Arial"/>
                <a:cs typeface="Arial"/>
                <a:sym typeface="Arial"/>
              </a:rPr>
              <a:t> (2020).</a:t>
            </a:r>
            <a:endParaRPr sz="1000">
              <a:solidFill>
                <a:srgbClr val="222222"/>
              </a:solidFill>
              <a:highlight>
                <a:srgbClr val="FFFFFF"/>
              </a:highlight>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codebase</a:t>
            </a:r>
            <a:endParaRPr/>
          </a:p>
        </p:txBody>
      </p:sp>
      <p:sp>
        <p:nvSpPr>
          <p:cNvPr id="454" name="Google Shape;454;p5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Link: </a:t>
            </a:r>
            <a:r>
              <a:rPr lang="en" u="sng">
                <a:solidFill>
                  <a:schemeClr val="hlink"/>
                </a:solidFill>
                <a:hlinkClick r:id="rId3"/>
              </a:rPr>
              <a:t>https://github.com/Statistical-Methods-in-AI-Monsoon-2023/project-optimal-brain-damage</a:t>
            </a:r>
            <a:endParaRPr/>
          </a:p>
          <a:p>
            <a:pPr indent="0" lvl="0" marL="0" rtl="0" algn="l">
              <a:spcBef>
                <a:spcPts val="1200"/>
              </a:spcBef>
              <a:spcAft>
                <a:spcPts val="0"/>
              </a:spcAft>
              <a:buNone/>
            </a:pPr>
            <a:r>
              <a:rPr lang="en"/>
              <a:t>Notion Page: </a:t>
            </a:r>
            <a:r>
              <a:rPr lang="en" u="sng">
                <a:solidFill>
                  <a:schemeClr val="hlink"/>
                </a:solidFill>
                <a:hlinkClick r:id="rId4"/>
              </a:rPr>
              <a:t>https://pickled-wallaby-800.notion.site/Documentation-630d93bc52214cb5aedfc667b5e5554e?pvs=4</a:t>
            </a:r>
            <a:endParaRPr/>
          </a:p>
          <a:p>
            <a:pPr indent="0" lvl="0" marL="0" rtl="0" algn="l">
              <a:spcBef>
                <a:spcPts val="1200"/>
              </a:spcBef>
              <a:spcAft>
                <a:spcPts val="0"/>
              </a:spcAft>
              <a:buNone/>
            </a:pPr>
            <a:r>
              <a:rPr lang="en"/>
              <a:t>Wandb Logs: </a:t>
            </a:r>
            <a:r>
              <a:rPr lang="en" u="sng">
                <a:solidFill>
                  <a:schemeClr val="hlink"/>
                </a:solidFill>
                <a:hlinkClick r:id="rId5"/>
              </a:rPr>
              <a:t>https://wandb.ai/optimalbraindamage/projects</a:t>
            </a:r>
            <a:endParaRPr/>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8"/>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Model</a:t>
            </a:r>
            <a:endParaRPr/>
          </a:p>
        </p:txBody>
      </p:sp>
      <p:sp>
        <p:nvSpPr>
          <p:cNvPr id="155" name="Google Shape;155;p17"/>
          <p:cNvSpPr txBox="1"/>
          <p:nvPr>
            <p:ph idx="1" type="body"/>
          </p:nvPr>
        </p:nvSpPr>
        <p:spPr>
          <a:xfrm>
            <a:off x="613125" y="1967575"/>
            <a:ext cx="7746300" cy="154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Our model’s architecture is based on </a:t>
            </a:r>
            <a:r>
              <a:rPr lang="en" sz="1500">
                <a:solidFill>
                  <a:srgbClr val="000000"/>
                </a:solidFill>
                <a:latin typeface="Arial"/>
                <a:ea typeface="Arial"/>
                <a:cs typeface="Arial"/>
                <a:sym typeface="Arial"/>
              </a:rPr>
              <a:t>the</a:t>
            </a:r>
            <a:r>
              <a:rPr lang="en" sz="1500">
                <a:solidFill>
                  <a:srgbClr val="000000"/>
                </a:solidFill>
                <a:latin typeface="Arial"/>
                <a:ea typeface="Arial"/>
                <a:cs typeface="Arial"/>
                <a:sym typeface="Arial"/>
              </a:rPr>
              <a:t> model by </a:t>
            </a:r>
            <a:r>
              <a:rPr lang="en" sz="1500">
                <a:solidFill>
                  <a:srgbClr val="000000"/>
                </a:solidFill>
                <a:latin typeface="Arial"/>
                <a:ea typeface="Arial"/>
                <a:cs typeface="Arial"/>
                <a:sym typeface="Arial"/>
              </a:rPr>
              <a:t>(Luong et al. 2015) which introduced global and local dot product attentions.</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p:txBody>
      </p:sp>
      <p:pic>
        <p:nvPicPr>
          <p:cNvPr id="156" name="Google Shape;156;p17"/>
          <p:cNvPicPr preferRelativeResize="0"/>
          <p:nvPr/>
        </p:nvPicPr>
        <p:blipFill>
          <a:blip r:embed="rId3">
            <a:alphaModFix/>
          </a:blip>
          <a:stretch>
            <a:fillRect/>
          </a:stretch>
        </p:blipFill>
        <p:spPr>
          <a:xfrm>
            <a:off x="5279347" y="2502325"/>
            <a:ext cx="2752000" cy="2197950"/>
          </a:xfrm>
          <a:prstGeom prst="rect">
            <a:avLst/>
          </a:prstGeom>
          <a:noFill/>
          <a:ln>
            <a:noFill/>
          </a:ln>
        </p:spPr>
      </p:pic>
      <p:pic>
        <p:nvPicPr>
          <p:cNvPr id="157" name="Google Shape;157;p17"/>
          <p:cNvPicPr preferRelativeResize="0"/>
          <p:nvPr/>
        </p:nvPicPr>
        <p:blipFill>
          <a:blip r:embed="rId4">
            <a:alphaModFix/>
          </a:blip>
          <a:stretch>
            <a:fillRect/>
          </a:stretch>
        </p:blipFill>
        <p:spPr>
          <a:xfrm>
            <a:off x="1323075" y="2645150"/>
            <a:ext cx="2147625" cy="2055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Attention in model</a:t>
            </a:r>
            <a:endParaRPr/>
          </a:p>
        </p:txBody>
      </p:sp>
      <p:sp>
        <p:nvSpPr>
          <p:cNvPr id="163" name="Google Shape;163;p18"/>
          <p:cNvSpPr txBox="1"/>
          <p:nvPr>
            <p:ph idx="1" type="body"/>
          </p:nvPr>
        </p:nvSpPr>
        <p:spPr>
          <a:xfrm>
            <a:off x="819150" y="1800200"/>
            <a:ext cx="7505700" cy="244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 sz="1500">
                <a:latin typeface="Arial"/>
                <a:ea typeface="Arial"/>
                <a:cs typeface="Arial"/>
                <a:sym typeface="Arial"/>
              </a:rPr>
              <a:t>Calculate the alignment score of  current </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target hidden state with each source </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hidden state .</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A global context vector is then computed as </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the weighted average over all the source states.</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23850" lvl="0" marL="457200" rtl="0" algn="l">
              <a:spcBef>
                <a:spcPts val="1200"/>
              </a:spcBef>
              <a:spcAft>
                <a:spcPts val="0"/>
              </a:spcAft>
              <a:buSzPts val="1500"/>
              <a:buFont typeface="Arial"/>
              <a:buChar char="●"/>
            </a:pPr>
            <a:r>
              <a:rPr lang="en" sz="1500">
                <a:latin typeface="Arial"/>
                <a:ea typeface="Arial"/>
                <a:cs typeface="Arial"/>
                <a:sym typeface="Arial"/>
              </a:rPr>
              <a:t>Combine the information from source context </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and target hidden layer to produce an attentional</a:t>
            </a:r>
            <a:endParaRPr sz="1500">
              <a:latin typeface="Arial"/>
              <a:ea typeface="Arial"/>
              <a:cs typeface="Arial"/>
              <a:sym typeface="Arial"/>
            </a:endParaRPr>
          </a:p>
          <a:p>
            <a:pPr indent="0" lvl="0" marL="457200" rtl="0" algn="l">
              <a:spcBef>
                <a:spcPts val="0"/>
              </a:spcBef>
              <a:spcAft>
                <a:spcPts val="0"/>
              </a:spcAft>
              <a:buNone/>
            </a:pPr>
            <a:r>
              <a:rPr lang="en" sz="1500">
                <a:latin typeface="Arial"/>
                <a:ea typeface="Arial"/>
                <a:cs typeface="Arial"/>
                <a:sym typeface="Arial"/>
              </a:rPr>
              <a:t>hidden state .</a:t>
            </a:r>
            <a:endParaRPr sz="1500">
              <a:latin typeface="Arial"/>
              <a:ea typeface="Arial"/>
              <a:cs typeface="Arial"/>
              <a:sym typeface="Arial"/>
            </a:endParaRPr>
          </a:p>
        </p:txBody>
      </p:sp>
      <p:pic>
        <p:nvPicPr>
          <p:cNvPr id="164" name="Google Shape;164;p18"/>
          <p:cNvPicPr preferRelativeResize="0"/>
          <p:nvPr/>
        </p:nvPicPr>
        <p:blipFill>
          <a:blip r:embed="rId3">
            <a:alphaModFix/>
          </a:blip>
          <a:stretch>
            <a:fillRect/>
          </a:stretch>
        </p:blipFill>
        <p:spPr>
          <a:xfrm>
            <a:off x="5095550" y="1942095"/>
            <a:ext cx="3267700" cy="1151750"/>
          </a:xfrm>
          <a:prstGeom prst="rect">
            <a:avLst/>
          </a:prstGeom>
          <a:noFill/>
          <a:ln>
            <a:noFill/>
          </a:ln>
        </p:spPr>
      </p:pic>
      <p:pic>
        <p:nvPicPr>
          <p:cNvPr id="165" name="Google Shape;165;p18"/>
          <p:cNvPicPr preferRelativeResize="0"/>
          <p:nvPr/>
        </p:nvPicPr>
        <p:blipFill rotWithShape="1">
          <a:blip r:embed="rId4">
            <a:alphaModFix/>
          </a:blip>
          <a:srcRect b="-14460" l="0" r="0" t="14460"/>
          <a:stretch/>
        </p:blipFill>
        <p:spPr>
          <a:xfrm>
            <a:off x="5767332" y="3946500"/>
            <a:ext cx="2449968" cy="58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details:</a:t>
            </a:r>
            <a:endParaRPr/>
          </a:p>
        </p:txBody>
      </p:sp>
      <p:sp>
        <p:nvSpPr>
          <p:cNvPr id="171" name="Google Shape;171;p1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We use only 1-layer of LSTM (as compared to original 4) stacked in decoder and encoder.</a:t>
            </a:r>
            <a:endParaRPr sz="1500"/>
          </a:p>
          <a:p>
            <a:pPr indent="-323850" lvl="0" marL="457200" rtl="0" algn="l">
              <a:spcBef>
                <a:spcPts val="1000"/>
              </a:spcBef>
              <a:spcAft>
                <a:spcPts val="0"/>
              </a:spcAft>
              <a:buSzPts val="1500"/>
              <a:buChar char="●"/>
            </a:pPr>
            <a:r>
              <a:rPr lang="en" sz="1500"/>
              <a:t>We use IWSLT 2014 </a:t>
            </a:r>
            <a:r>
              <a:rPr lang="en" sz="1500"/>
              <a:t>German-English </a:t>
            </a:r>
            <a:r>
              <a:rPr lang="en" sz="1500"/>
              <a:t>dataset (150K training sentences).</a:t>
            </a:r>
            <a:endParaRPr sz="1500"/>
          </a:p>
          <a:p>
            <a:pPr indent="-323850" lvl="0" marL="457200" rtl="0" algn="l">
              <a:spcBef>
                <a:spcPts val="1000"/>
              </a:spcBef>
              <a:spcAft>
                <a:spcPts val="1000"/>
              </a:spcAft>
              <a:buSzPts val="1500"/>
              <a:buChar char="●"/>
            </a:pPr>
            <a:r>
              <a:rPr lang="en" sz="1500"/>
              <a:t>Both these points bring training time from few days to few hours, speeding our experiments.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819150" y="7815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Pruning Schemes implemented in our paper</a:t>
            </a:r>
            <a:endParaRPr/>
          </a:p>
          <a:p>
            <a:pPr indent="0" lvl="0" marL="0" rtl="0" algn="l">
              <a:spcBef>
                <a:spcPts val="0"/>
              </a:spcBef>
              <a:spcAft>
                <a:spcPts val="0"/>
              </a:spcAft>
              <a:buNone/>
            </a:pPr>
            <a:r>
              <a:rPr lang="en"/>
              <a:t>(See et al. 2016)</a:t>
            </a:r>
            <a:endParaRPr/>
          </a:p>
        </p:txBody>
      </p:sp>
      <p:sp>
        <p:nvSpPr>
          <p:cNvPr id="177" name="Google Shape;177;p20"/>
          <p:cNvSpPr txBox="1"/>
          <p:nvPr>
            <p:ph idx="1" type="body"/>
          </p:nvPr>
        </p:nvSpPr>
        <p:spPr>
          <a:xfrm>
            <a:off x="613125" y="1736150"/>
            <a:ext cx="7746300" cy="2357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C</a:t>
            </a:r>
            <a:r>
              <a:rPr b="1" lang="en" sz="1500">
                <a:solidFill>
                  <a:srgbClr val="000000"/>
                </a:solidFill>
                <a:latin typeface="Arial"/>
                <a:ea typeface="Arial"/>
                <a:cs typeface="Arial"/>
                <a:sym typeface="Arial"/>
              </a:rPr>
              <a:t>lass-blind magnitude pruning</a:t>
            </a:r>
            <a:r>
              <a:rPr lang="en" sz="1500">
                <a:solidFill>
                  <a:srgbClr val="000000"/>
                </a:solidFill>
                <a:latin typeface="Arial"/>
                <a:ea typeface="Arial"/>
                <a:cs typeface="Arial"/>
                <a:sym typeface="Arial"/>
              </a:rPr>
              <a:t>: Sort the parameters of whole model. Find the threshold for pruning such that x% of weights is pruned.</a:t>
            </a:r>
            <a:endParaRPr sz="1500">
              <a:solidFill>
                <a:srgbClr val="000000"/>
              </a:solidFill>
              <a:latin typeface="Arial"/>
              <a:ea typeface="Arial"/>
              <a:cs typeface="Arial"/>
              <a:sym typeface="Arial"/>
            </a:endParaRPr>
          </a:p>
          <a:p>
            <a:pPr indent="0" lvl="0" marL="457200" rtl="0" algn="l">
              <a:spcBef>
                <a:spcPts val="0"/>
              </a:spcBef>
              <a:spcAft>
                <a:spcPts val="0"/>
              </a:spcAft>
              <a:buNone/>
            </a:pPr>
            <a:r>
              <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C</a:t>
            </a:r>
            <a:r>
              <a:rPr b="1" lang="en" sz="1500">
                <a:solidFill>
                  <a:srgbClr val="000000"/>
                </a:solidFill>
                <a:latin typeface="Arial"/>
                <a:ea typeface="Arial"/>
                <a:cs typeface="Arial"/>
                <a:sym typeface="Arial"/>
              </a:rPr>
              <a:t>lass-uniform magnitude pruning</a:t>
            </a:r>
            <a:r>
              <a:rPr lang="en" sz="1500">
                <a:solidFill>
                  <a:srgbClr val="000000"/>
                </a:solidFill>
                <a:latin typeface="Arial"/>
                <a:ea typeface="Arial"/>
                <a:cs typeface="Arial"/>
                <a:sym typeface="Arial"/>
              </a:rPr>
              <a:t>: Sort the parameters of each class of weights and within each class find the threshold for pruning such that x% of weights in all classes of weights are pruned.</a:t>
            </a:r>
            <a:endParaRPr sz="1500">
              <a:solidFill>
                <a:srgbClr val="000000"/>
              </a:solidFill>
              <a:latin typeface="Arial"/>
              <a:ea typeface="Arial"/>
              <a:cs typeface="Arial"/>
              <a:sym typeface="Arial"/>
            </a:endParaRPr>
          </a:p>
          <a:p>
            <a:pPr indent="0" lvl="0" marL="457200" rtl="0" algn="l">
              <a:spcBef>
                <a:spcPts val="0"/>
              </a:spcBef>
              <a:spcAft>
                <a:spcPts val="0"/>
              </a:spcAft>
              <a:buNone/>
            </a:pPr>
            <a:r>
              <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C</a:t>
            </a:r>
            <a:r>
              <a:rPr b="1" lang="en" sz="1500">
                <a:solidFill>
                  <a:srgbClr val="000000"/>
                </a:solidFill>
                <a:latin typeface="Arial"/>
                <a:ea typeface="Arial"/>
                <a:cs typeface="Arial"/>
                <a:sym typeface="Arial"/>
              </a:rPr>
              <a:t>lass-distribution magnitude pruning</a:t>
            </a:r>
            <a:r>
              <a:rPr lang="en" sz="1500">
                <a:solidFill>
                  <a:srgbClr val="000000"/>
                </a:solidFill>
                <a:latin typeface="Arial"/>
                <a:ea typeface="Arial"/>
                <a:cs typeface="Arial"/>
                <a:sym typeface="Arial"/>
              </a:rPr>
              <a:t>:For each class c, weights with magnitude less than lambda sigma_c are pruned. Here, sigma_c is the standard deviation of that class and lambda is a universal parameter chosen such that in total, x% of all parameters are pruned.</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1" name="Shape 181"/>
        <p:cNvGrpSpPr/>
        <p:nvPr/>
      </p:nvGrpSpPr>
      <p:grpSpPr>
        <a:xfrm>
          <a:off x="0" y="0"/>
          <a:ext cx="0" cy="0"/>
          <a:chOff x="0" y="0"/>
          <a:chExt cx="0" cy="0"/>
        </a:xfrm>
      </p:grpSpPr>
      <p:pic>
        <p:nvPicPr>
          <p:cNvPr id="182" name="Google Shape;182;p21" title="ExampleScene.mp4">
            <a:hlinkClick r:id="rId3"/>
          </p:cNvPr>
          <p:cNvPicPr preferRelativeResize="0"/>
          <p:nvPr/>
        </p:nvPicPr>
        <p:blipFill>
          <a:blip r:embed="rId4">
            <a:alphaModFix/>
          </a:blip>
          <a:stretch>
            <a:fillRect/>
          </a:stretch>
        </p:blipFill>
        <p:spPr>
          <a:xfrm>
            <a:off x="1087725" y="0"/>
            <a:ext cx="6858036"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